
<file path=[Content_Types].xml><?xml version="1.0" encoding="utf-8"?>
<Types xmlns="http://schemas.openxmlformats.org/package/2006/content-types">
  <Default Extension="bmp" ContentType="image/bmp"/>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2"/>
  </p:notesMasterIdLst>
  <p:sldIdLst>
    <p:sldId id="259" r:id="rId5"/>
    <p:sldId id="384" r:id="rId6"/>
    <p:sldId id="389" r:id="rId7"/>
    <p:sldId id="385" r:id="rId8"/>
    <p:sldId id="305" r:id="rId9"/>
    <p:sldId id="388" r:id="rId10"/>
    <p:sldId id="371" r:id="rId11"/>
    <p:sldId id="351" r:id="rId12"/>
    <p:sldId id="390" r:id="rId13"/>
    <p:sldId id="364" r:id="rId14"/>
    <p:sldId id="374" r:id="rId15"/>
    <p:sldId id="370" r:id="rId16"/>
    <p:sldId id="391" r:id="rId17"/>
    <p:sldId id="375" r:id="rId18"/>
    <p:sldId id="343" r:id="rId19"/>
    <p:sldId id="379" r:id="rId20"/>
    <p:sldId id="372" r:id="rId21"/>
    <p:sldId id="380" r:id="rId22"/>
    <p:sldId id="381" r:id="rId23"/>
    <p:sldId id="396" r:id="rId24"/>
    <p:sldId id="365" r:id="rId25"/>
    <p:sldId id="392" r:id="rId26"/>
    <p:sldId id="393" r:id="rId27"/>
    <p:sldId id="397" r:id="rId28"/>
    <p:sldId id="386" r:id="rId29"/>
    <p:sldId id="398" r:id="rId30"/>
    <p:sldId id="304"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CC"/>
    <a:srgbClr val="00A6D6"/>
    <a:srgbClr val="006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0" autoAdjust="0"/>
    <p:restoredTop sz="94754"/>
  </p:normalViewPr>
  <p:slideViewPr>
    <p:cSldViewPr snapToGrid="0" snapToObjects="1">
      <p:cViewPr>
        <p:scale>
          <a:sx n="75" d="100"/>
          <a:sy n="75" d="100"/>
        </p:scale>
        <p:origin x="1046" y="94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4725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bmp"/><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s-ES"/>
              <a:t>Haga clic en el icono para agregar una imagen</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extLst>
      <p:ext uri="{BB962C8B-B14F-4D97-AF65-F5344CB8AC3E}">
        <p14:creationId xmlns:p14="http://schemas.microsoft.com/office/powerpoint/2010/main" val="155858877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68" r:id="rId4"/>
    <p:sldLayoutId id="2147483669" r:id="rId5"/>
    <p:sldLayoutId id="2147483674" r:id="rId6"/>
    <p:sldLayoutId id="2147483675" r:id="rId7"/>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Ondertitel 23"/>
          <p:cNvSpPr txBox="1">
            <a:spLocks noGrp="1"/>
          </p:cNvSpPr>
          <p:nvPr>
            <p:ph type="body" sz="quarter" idx="1"/>
          </p:nvPr>
        </p:nvSpPr>
        <p:spPr>
          <a:xfrm>
            <a:off x="4463311" y="1485842"/>
            <a:ext cx="3729203" cy="248473"/>
          </a:xfrm>
          <a:prstGeom prst="rect">
            <a:avLst/>
          </a:prstGeom>
        </p:spPr>
        <p:txBody>
          <a:bodyPr/>
          <a:lstStyle/>
          <a:p>
            <a:r>
              <a:rPr lang="en-US" dirty="0"/>
              <a:t>Update 10</a:t>
            </a:r>
            <a:endParaRPr dirty="0"/>
          </a:p>
        </p:txBody>
      </p:sp>
      <p:sp>
        <p:nvSpPr>
          <p:cNvPr id="3153" name="Tijdelijke aanduiding voor tekst 18"/>
          <p:cNvSpPr>
            <a:spLocks noGrp="1"/>
          </p:cNvSpPr>
          <p:nvPr>
            <p:ph type="body" idx="22"/>
          </p:nvPr>
        </p:nvSpPr>
        <p:spPr>
          <a:xfrm>
            <a:off x="762001" y="691157"/>
            <a:ext cx="10137912" cy="7719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a:r>
              <a:rPr lang="en-US" dirty="0"/>
              <a:t>Guillermo Presa</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
        <p:nvSpPr>
          <p:cNvPr id="10" name="Ondertitel 23">
            <a:extLst>
              <a:ext uri="{FF2B5EF4-FFF2-40B4-BE49-F238E27FC236}">
                <a16:creationId xmlns:a16="http://schemas.microsoft.com/office/drawing/2014/main" id="{343C5094-0678-45C0-865F-EEFD673E8FFC}"/>
              </a:ext>
            </a:extLst>
          </p:cNvPr>
          <p:cNvSpPr txBox="1">
            <a:spLocks/>
          </p:cNvSpPr>
          <p:nvPr/>
        </p:nvSpPr>
        <p:spPr>
          <a:xfrm>
            <a:off x="4615711" y="2643809"/>
            <a:ext cx="3729203" cy="2809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marL="342900" indent="-342900">
              <a:buFont typeface="+mj-lt"/>
              <a:buAutoNum type="arabicPeriod"/>
            </a:pPr>
            <a:r>
              <a:rPr lang="en-US" dirty="0"/>
              <a:t>Importing geometry</a:t>
            </a:r>
          </a:p>
          <a:p>
            <a:pPr marL="342900" indent="-342900">
              <a:buFont typeface="+mj-lt"/>
              <a:buAutoNum type="arabicPeriod"/>
            </a:pPr>
            <a:r>
              <a:rPr lang="en-US" dirty="0"/>
              <a:t>Variable lattice density</a:t>
            </a:r>
          </a:p>
          <a:p>
            <a:pPr marL="342900" indent="-342900">
              <a:buFont typeface="+mj-lt"/>
              <a:buAutoNum type="arabicPeriod"/>
            </a:pPr>
            <a:r>
              <a:rPr lang="en-US" dirty="0"/>
              <a:t>Lattice and robot models</a:t>
            </a:r>
          </a:p>
          <a:p>
            <a:pPr marL="342900" indent="-342900">
              <a:buFont typeface="+mj-lt"/>
              <a:buAutoNum type="arabicPeriod"/>
            </a:pPr>
            <a:r>
              <a:rPr lang="en-US" dirty="0"/>
              <a:t>Path planning</a:t>
            </a:r>
          </a:p>
          <a:p>
            <a:pPr marL="342900" indent="-342900">
              <a:buFont typeface="+mj-lt"/>
              <a:buAutoNum type="arabicPeriod"/>
            </a:pPr>
            <a:r>
              <a:rPr lang="en-US" dirty="0"/>
              <a:t>Implementation and demo</a:t>
            </a:r>
          </a:p>
          <a:p>
            <a:endParaRPr lang="en-US" dirty="0"/>
          </a:p>
          <a:p>
            <a:endParaRPr lang="en-US" dirty="0"/>
          </a:p>
        </p:txBody>
      </p:sp>
      <p:sp>
        <p:nvSpPr>
          <p:cNvPr id="6" name="Ondertitel 23">
            <a:extLst>
              <a:ext uri="{FF2B5EF4-FFF2-40B4-BE49-F238E27FC236}">
                <a16:creationId xmlns:a16="http://schemas.microsoft.com/office/drawing/2014/main" id="{37A55B78-7AA7-4822-A0D9-D6705CB6D8A6}"/>
              </a:ext>
            </a:extLst>
          </p:cNvPr>
          <p:cNvSpPr txBox="1">
            <a:spLocks/>
          </p:cNvSpPr>
          <p:nvPr/>
        </p:nvSpPr>
        <p:spPr>
          <a:xfrm>
            <a:off x="5039781" y="1946775"/>
            <a:ext cx="3729203" cy="248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1pPr>
            <a:lvl2pPr marL="0" marR="0" indent="4572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2pPr>
            <a:lvl3pPr marL="0" marR="0" indent="9144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3pPr>
            <a:lvl4pPr marL="0" marR="0" indent="13716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4pPr>
            <a:lvl5pPr marL="0" marR="0" indent="1828800" algn="l" defTabSz="719137" rtl="0" eaLnBrk="1" latinLnBrk="0" hangingPunct="1">
              <a:lnSpc>
                <a:spcPct val="90000"/>
              </a:lnSpc>
              <a:spcBef>
                <a:spcPts val="1200"/>
              </a:spcBef>
              <a:spcAft>
                <a:spcPts val="0"/>
              </a:spcAft>
              <a:buClrTx/>
              <a:buSzTx/>
              <a:buFontTx/>
              <a:buNone/>
              <a:tabLst/>
              <a:defRPr sz="1600" b="1" i="0" u="none" strike="noStrike" cap="none" spc="0" baseline="0">
                <a:solidFill>
                  <a:srgbClr val="FFFFFF"/>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dirty="0"/>
              <a:t>Long update</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96930" y="467759"/>
            <a:ext cx="10775071" cy="890503"/>
          </a:xfrm>
        </p:spPr>
        <p:txBody>
          <a:bodyPr>
            <a:normAutofit/>
          </a:bodyPr>
          <a:lstStyle/>
          <a:p>
            <a:r>
              <a:rPr lang="en-US" dirty="0"/>
              <a:t>Variable lattice density</a:t>
            </a:r>
            <a:endParaRPr lang="en-US" dirty="0">
              <a:solidFill>
                <a:schemeClr val="accent2"/>
              </a:solidFill>
            </a:endParaRPr>
          </a:p>
        </p:txBody>
      </p:sp>
      <p:pic>
        <p:nvPicPr>
          <p:cNvPr id="6" name="Imagen 3">
            <a:extLst>
              <a:ext uri="{FF2B5EF4-FFF2-40B4-BE49-F238E27FC236}">
                <a16:creationId xmlns:a16="http://schemas.microsoft.com/office/drawing/2014/main" id="{9D8A97C8-9A17-C3DF-6071-1AB535C832DB}"/>
              </a:ext>
            </a:extLst>
          </p:cNvPr>
          <p:cNvPicPr>
            <a:picLocks noChangeAspect="1"/>
          </p:cNvPicPr>
          <p:nvPr/>
        </p:nvPicPr>
        <p:blipFill rotWithShape="1">
          <a:blip r:embed="rId2"/>
          <a:srcRect l="12808" r="10536"/>
          <a:stretch/>
        </p:blipFill>
        <p:spPr>
          <a:xfrm>
            <a:off x="8273379" y="1860655"/>
            <a:ext cx="3258225" cy="3412435"/>
          </a:xfrm>
          <a:prstGeom prst="rect">
            <a:avLst/>
          </a:prstGeom>
        </p:spPr>
      </p:pic>
      <p:pic>
        <p:nvPicPr>
          <p:cNvPr id="8" name="Imagen 6">
            <a:extLst>
              <a:ext uri="{FF2B5EF4-FFF2-40B4-BE49-F238E27FC236}">
                <a16:creationId xmlns:a16="http://schemas.microsoft.com/office/drawing/2014/main" id="{869BAD71-4620-9E5F-2424-0A5EE1095DD4}"/>
              </a:ext>
            </a:extLst>
          </p:cNvPr>
          <p:cNvPicPr>
            <a:picLocks noChangeAspect="1"/>
          </p:cNvPicPr>
          <p:nvPr/>
        </p:nvPicPr>
        <p:blipFill rotWithShape="1">
          <a:blip r:embed="rId3"/>
          <a:srcRect l="20819" r="5601"/>
          <a:stretch/>
        </p:blipFill>
        <p:spPr>
          <a:xfrm>
            <a:off x="4283631" y="1722782"/>
            <a:ext cx="3127513" cy="3642153"/>
          </a:xfrm>
          <a:prstGeom prst="rect">
            <a:avLst/>
          </a:prstGeom>
        </p:spPr>
      </p:pic>
      <p:pic>
        <p:nvPicPr>
          <p:cNvPr id="9" name="Imagen 9">
            <a:extLst>
              <a:ext uri="{FF2B5EF4-FFF2-40B4-BE49-F238E27FC236}">
                <a16:creationId xmlns:a16="http://schemas.microsoft.com/office/drawing/2014/main" id="{5363F4D4-A504-DF68-5690-830AA2795FDF}"/>
              </a:ext>
            </a:extLst>
          </p:cNvPr>
          <p:cNvPicPr>
            <a:picLocks noChangeAspect="1"/>
          </p:cNvPicPr>
          <p:nvPr/>
        </p:nvPicPr>
        <p:blipFill rotWithShape="1">
          <a:blip r:embed="rId4"/>
          <a:srcRect l="23431" r="9178"/>
          <a:stretch/>
        </p:blipFill>
        <p:spPr>
          <a:xfrm>
            <a:off x="386650" y="1860655"/>
            <a:ext cx="3127513" cy="3547135"/>
          </a:xfrm>
          <a:prstGeom prst="rect">
            <a:avLst/>
          </a:prstGeom>
        </p:spPr>
      </p:pic>
      <p:pic>
        <p:nvPicPr>
          <p:cNvPr id="3" name="Picture 2">
            <a:extLst>
              <a:ext uri="{FF2B5EF4-FFF2-40B4-BE49-F238E27FC236}">
                <a16:creationId xmlns:a16="http://schemas.microsoft.com/office/drawing/2014/main" id="{BF89532A-7B62-5773-3E19-2767557C25B2}"/>
              </a:ext>
            </a:extLst>
          </p:cNvPr>
          <p:cNvPicPr>
            <a:picLocks noChangeAspect="1"/>
          </p:cNvPicPr>
          <p:nvPr/>
        </p:nvPicPr>
        <p:blipFill rotWithShape="1">
          <a:blip r:embed="rId5"/>
          <a:srcRect r="5000"/>
          <a:stretch/>
        </p:blipFill>
        <p:spPr>
          <a:xfrm>
            <a:off x="2474640" y="5567028"/>
            <a:ext cx="7427851" cy="998307"/>
          </a:xfrm>
          <a:prstGeom prst="rect">
            <a:avLst/>
          </a:prstGeom>
        </p:spPr>
      </p:pic>
    </p:spTree>
    <p:extLst>
      <p:ext uri="{BB962C8B-B14F-4D97-AF65-F5344CB8AC3E}">
        <p14:creationId xmlns:p14="http://schemas.microsoft.com/office/powerpoint/2010/main" val="2425104561"/>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96930" y="467759"/>
            <a:ext cx="10775071" cy="890503"/>
          </a:xfrm>
        </p:spPr>
        <p:txBody>
          <a:bodyPr>
            <a:normAutofit/>
          </a:bodyPr>
          <a:lstStyle/>
          <a:p>
            <a:r>
              <a:rPr lang="en-US" dirty="0"/>
              <a:t>Variable lattice density</a:t>
            </a:r>
            <a:endParaRPr lang="en-US" dirty="0">
              <a:solidFill>
                <a:schemeClr val="accent2"/>
              </a:solidFill>
            </a:endParaRPr>
          </a:p>
        </p:txBody>
      </p:sp>
      <p:pic>
        <p:nvPicPr>
          <p:cNvPr id="10" name="Imagen 9">
            <a:extLst>
              <a:ext uri="{FF2B5EF4-FFF2-40B4-BE49-F238E27FC236}">
                <a16:creationId xmlns:a16="http://schemas.microsoft.com/office/drawing/2014/main" id="{F23A89F7-4FD2-8687-CE61-1A7165618C1E}"/>
              </a:ext>
            </a:extLst>
          </p:cNvPr>
          <p:cNvPicPr>
            <a:picLocks noChangeAspect="1"/>
          </p:cNvPicPr>
          <p:nvPr/>
        </p:nvPicPr>
        <p:blipFill>
          <a:blip r:embed="rId2"/>
          <a:stretch>
            <a:fillRect/>
          </a:stretch>
        </p:blipFill>
        <p:spPr>
          <a:xfrm>
            <a:off x="388272" y="1358262"/>
            <a:ext cx="4081624" cy="2081870"/>
          </a:xfrm>
          <a:prstGeom prst="rect">
            <a:avLst/>
          </a:prstGeom>
        </p:spPr>
      </p:pic>
      <p:pic>
        <p:nvPicPr>
          <p:cNvPr id="11" name="Picture 2" descr="Chitubox | 3DD Digital Fabrication เครื่องพิมพ์3มิติ สแกนเนอร์ เลเซอร์">
            <a:extLst>
              <a:ext uri="{FF2B5EF4-FFF2-40B4-BE49-F238E27FC236}">
                <a16:creationId xmlns:a16="http://schemas.microsoft.com/office/drawing/2014/main" id="{514E1B0D-B61F-2626-88D9-426437BECE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99" y="1265247"/>
            <a:ext cx="826404" cy="826404"/>
          </a:xfrm>
          <a:prstGeom prst="rect">
            <a:avLst/>
          </a:prstGeom>
          <a:noFill/>
          <a:extLst>
            <a:ext uri="{909E8E84-426E-40DD-AFC4-6F175D3DCCD1}">
              <a14:hiddenFill xmlns:a14="http://schemas.microsoft.com/office/drawing/2010/main">
                <a:solidFill>
                  <a:srgbClr val="FFFFFF"/>
                </a:solidFill>
              </a14:hiddenFill>
            </a:ext>
          </a:extLst>
        </p:spPr>
      </p:pic>
      <p:sp>
        <p:nvSpPr>
          <p:cNvPr id="13" name="Título 2">
            <a:extLst>
              <a:ext uri="{FF2B5EF4-FFF2-40B4-BE49-F238E27FC236}">
                <a16:creationId xmlns:a16="http://schemas.microsoft.com/office/drawing/2014/main" id="{21DCF1BB-08BD-D6CF-EFBF-29E9BCCD2A62}"/>
              </a:ext>
            </a:extLst>
          </p:cNvPr>
          <p:cNvSpPr txBox="1">
            <a:spLocks/>
          </p:cNvSpPr>
          <p:nvPr/>
        </p:nvSpPr>
        <p:spPr>
          <a:xfrm>
            <a:off x="5174974" y="1594581"/>
            <a:ext cx="6579704" cy="2393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marL="285750" indent="-285750">
              <a:buFont typeface="Arial" panose="020B0604020202020204" pitchFamily="34" charset="0"/>
              <a:buChar char="•"/>
            </a:pPr>
            <a:r>
              <a:rPr lang="en-US" sz="1800" b="1" dirty="0"/>
              <a:t>Downscale:</a:t>
            </a:r>
            <a:r>
              <a:rPr lang="en-US" sz="1800" dirty="0"/>
              <a:t> Generate higher resolution images and interpolate from a neighborhood of points.</a:t>
            </a:r>
          </a:p>
          <a:p>
            <a:endParaRPr lang="en-US" sz="1800" dirty="0"/>
          </a:p>
          <a:p>
            <a:pPr marL="285750" indent="-285750">
              <a:buFont typeface="Arial" panose="020B0604020202020204" pitchFamily="34" charset="0"/>
              <a:buChar char="•"/>
            </a:pPr>
            <a:r>
              <a:rPr lang="en-US" sz="1800" b="1" dirty="0"/>
              <a:t>Grayscale</a:t>
            </a:r>
            <a:r>
              <a:rPr lang="en-US" sz="1800" dirty="0"/>
              <a:t>: Or feed images made in grayscale (from </a:t>
            </a:r>
            <a:r>
              <a:rPr lang="en-US" sz="1800" dirty="0" err="1"/>
              <a:t>topopt</a:t>
            </a:r>
            <a:r>
              <a:rPr lang="en-US" sz="1800" dirty="0"/>
              <a:t> or else)</a:t>
            </a:r>
          </a:p>
        </p:txBody>
      </p:sp>
      <p:pic>
        <p:nvPicPr>
          <p:cNvPr id="3" name="Picture 2">
            <a:extLst>
              <a:ext uri="{FF2B5EF4-FFF2-40B4-BE49-F238E27FC236}">
                <a16:creationId xmlns:a16="http://schemas.microsoft.com/office/drawing/2014/main" id="{0F81469E-CC15-7C72-A9EA-6A06EE575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72" y="3600118"/>
            <a:ext cx="4751639" cy="1992635"/>
          </a:xfrm>
          <a:prstGeom prst="rect">
            <a:avLst/>
          </a:prstGeom>
        </p:spPr>
      </p:pic>
    </p:spTree>
    <p:extLst>
      <p:ext uri="{BB962C8B-B14F-4D97-AF65-F5344CB8AC3E}">
        <p14:creationId xmlns:p14="http://schemas.microsoft.com/office/powerpoint/2010/main" val="53095488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96930" y="467759"/>
            <a:ext cx="10775071" cy="890503"/>
          </a:xfrm>
        </p:spPr>
        <p:txBody>
          <a:bodyPr>
            <a:normAutofit/>
          </a:bodyPr>
          <a:lstStyle/>
          <a:p>
            <a:r>
              <a:rPr lang="en-US" dirty="0"/>
              <a:t>Multi lattice density</a:t>
            </a:r>
            <a:endParaRPr lang="en-US" dirty="0">
              <a:solidFill>
                <a:schemeClr val="accent2"/>
              </a:solidFill>
            </a:endParaRPr>
          </a:p>
        </p:txBody>
      </p:sp>
      <p:pic>
        <p:nvPicPr>
          <p:cNvPr id="10" name="Imagen 2">
            <a:extLst>
              <a:ext uri="{FF2B5EF4-FFF2-40B4-BE49-F238E27FC236}">
                <a16:creationId xmlns:a16="http://schemas.microsoft.com/office/drawing/2014/main" id="{4D0E3638-5E93-40C3-ADEE-F5A34911DD06}"/>
              </a:ext>
            </a:extLst>
          </p:cNvPr>
          <p:cNvPicPr>
            <a:picLocks noChangeAspect="1"/>
          </p:cNvPicPr>
          <p:nvPr/>
        </p:nvPicPr>
        <p:blipFill>
          <a:blip r:embed="rId2"/>
          <a:stretch>
            <a:fillRect/>
          </a:stretch>
        </p:blipFill>
        <p:spPr>
          <a:xfrm>
            <a:off x="-854765" y="0"/>
            <a:ext cx="13476538" cy="7128171"/>
          </a:xfrm>
          <a:prstGeom prst="rect">
            <a:avLst/>
          </a:prstGeom>
        </p:spPr>
      </p:pic>
      <p:pic>
        <p:nvPicPr>
          <p:cNvPr id="11" name="Imagen 3">
            <a:extLst>
              <a:ext uri="{FF2B5EF4-FFF2-40B4-BE49-F238E27FC236}">
                <a16:creationId xmlns:a16="http://schemas.microsoft.com/office/drawing/2014/main" id="{8434FAC7-1DAC-453F-9490-0E03AC6E5E01}"/>
              </a:ext>
            </a:extLst>
          </p:cNvPr>
          <p:cNvPicPr>
            <a:picLocks noChangeAspect="1"/>
          </p:cNvPicPr>
          <p:nvPr/>
        </p:nvPicPr>
        <p:blipFill>
          <a:blip r:embed="rId3"/>
          <a:stretch>
            <a:fillRect/>
          </a:stretch>
        </p:blipFill>
        <p:spPr>
          <a:xfrm>
            <a:off x="9611360" y="4523306"/>
            <a:ext cx="3010413" cy="2604865"/>
          </a:xfrm>
          <a:prstGeom prst="rect">
            <a:avLst/>
          </a:prstGeom>
        </p:spPr>
      </p:pic>
      <p:sp>
        <p:nvSpPr>
          <p:cNvPr id="7" name="Título 2">
            <a:extLst>
              <a:ext uri="{FF2B5EF4-FFF2-40B4-BE49-F238E27FC236}">
                <a16:creationId xmlns:a16="http://schemas.microsoft.com/office/drawing/2014/main" id="{C0D6D399-CEE5-0D6A-F978-874878A16EAE}"/>
              </a:ext>
            </a:extLst>
          </p:cNvPr>
          <p:cNvSpPr txBox="1">
            <a:spLocks/>
          </p:cNvSpPr>
          <p:nvPr/>
        </p:nvSpPr>
        <p:spPr>
          <a:xfrm>
            <a:off x="0" y="3153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4800" dirty="0"/>
              <a:t>Variable lattice density visualization</a:t>
            </a:r>
            <a:endParaRPr lang="en-US" sz="4800" dirty="0">
              <a:solidFill>
                <a:schemeClr val="accent2"/>
              </a:solidFill>
            </a:endParaRPr>
          </a:p>
        </p:txBody>
      </p:sp>
    </p:spTree>
    <p:extLst>
      <p:ext uri="{BB962C8B-B14F-4D97-AF65-F5344CB8AC3E}">
        <p14:creationId xmlns:p14="http://schemas.microsoft.com/office/powerpoint/2010/main" val="189507917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Lattice and robot models</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2116640793"/>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96930" y="467760"/>
            <a:ext cx="10775071" cy="685180"/>
          </a:xfrm>
        </p:spPr>
        <p:txBody>
          <a:bodyPr>
            <a:normAutofit/>
          </a:bodyPr>
          <a:lstStyle/>
          <a:p>
            <a:r>
              <a:rPr lang="en-US" dirty="0"/>
              <a:t>What is a lattice?</a:t>
            </a:r>
          </a:p>
        </p:txBody>
      </p:sp>
      <p:pic>
        <p:nvPicPr>
          <p:cNvPr id="4" name="Picture 3">
            <a:extLst>
              <a:ext uri="{FF2B5EF4-FFF2-40B4-BE49-F238E27FC236}">
                <a16:creationId xmlns:a16="http://schemas.microsoft.com/office/drawing/2014/main" id="{E4A09956-D0A3-40B1-7C70-2D7C62F2209E}"/>
              </a:ext>
            </a:extLst>
          </p:cNvPr>
          <p:cNvPicPr>
            <a:picLocks noChangeAspect="1"/>
          </p:cNvPicPr>
          <p:nvPr/>
        </p:nvPicPr>
        <p:blipFill>
          <a:blip r:embed="rId2"/>
          <a:stretch>
            <a:fillRect/>
          </a:stretch>
        </p:blipFill>
        <p:spPr>
          <a:xfrm>
            <a:off x="7777947" y="4084728"/>
            <a:ext cx="3630553" cy="2602319"/>
          </a:xfrm>
          <a:prstGeom prst="rect">
            <a:avLst/>
          </a:prstGeom>
        </p:spPr>
      </p:pic>
      <p:pic>
        <p:nvPicPr>
          <p:cNvPr id="6" name="Picture 5">
            <a:extLst>
              <a:ext uri="{FF2B5EF4-FFF2-40B4-BE49-F238E27FC236}">
                <a16:creationId xmlns:a16="http://schemas.microsoft.com/office/drawing/2014/main" id="{B7651E41-36BE-CC7A-5BC0-F224C11C824B}"/>
              </a:ext>
            </a:extLst>
          </p:cNvPr>
          <p:cNvPicPr>
            <a:picLocks noChangeAspect="1"/>
          </p:cNvPicPr>
          <p:nvPr/>
        </p:nvPicPr>
        <p:blipFill>
          <a:blip r:embed="rId3"/>
          <a:stretch>
            <a:fillRect/>
          </a:stretch>
        </p:blipFill>
        <p:spPr>
          <a:xfrm>
            <a:off x="7745790" y="1143764"/>
            <a:ext cx="3599210" cy="2672862"/>
          </a:xfrm>
          <a:prstGeom prst="rect">
            <a:avLst/>
          </a:prstGeom>
        </p:spPr>
      </p:pic>
      <p:pic>
        <p:nvPicPr>
          <p:cNvPr id="11" name="Imagen 6">
            <a:extLst>
              <a:ext uri="{FF2B5EF4-FFF2-40B4-BE49-F238E27FC236}">
                <a16:creationId xmlns:a16="http://schemas.microsoft.com/office/drawing/2014/main" id="{94253469-3A4D-674D-E765-ED31E33489AC}"/>
              </a:ext>
            </a:extLst>
          </p:cNvPr>
          <p:cNvPicPr>
            <a:picLocks noChangeAspect="1"/>
          </p:cNvPicPr>
          <p:nvPr/>
        </p:nvPicPr>
        <p:blipFill rotWithShape="1">
          <a:blip r:embed="rId4"/>
          <a:srcRect l="20819" r="5601"/>
          <a:stretch/>
        </p:blipFill>
        <p:spPr>
          <a:xfrm>
            <a:off x="598269" y="2109063"/>
            <a:ext cx="2449730" cy="2852839"/>
          </a:xfrm>
          <a:prstGeom prst="rect">
            <a:avLst/>
          </a:prstGeom>
        </p:spPr>
      </p:pic>
      <p:sp>
        <p:nvSpPr>
          <p:cNvPr id="13" name="Título 2">
            <a:extLst>
              <a:ext uri="{FF2B5EF4-FFF2-40B4-BE49-F238E27FC236}">
                <a16:creationId xmlns:a16="http://schemas.microsoft.com/office/drawing/2014/main" id="{855123A2-B60B-4C05-6252-6F85A4FEB7EB}"/>
              </a:ext>
            </a:extLst>
          </p:cNvPr>
          <p:cNvSpPr txBox="1">
            <a:spLocks/>
          </p:cNvSpPr>
          <p:nvPr/>
        </p:nvSpPr>
        <p:spPr>
          <a:xfrm>
            <a:off x="1095224" y="1973920"/>
            <a:ext cx="1952775" cy="506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2800" dirty="0"/>
              <a:t>Mechanics</a:t>
            </a:r>
          </a:p>
        </p:txBody>
      </p:sp>
      <p:cxnSp>
        <p:nvCxnSpPr>
          <p:cNvPr id="15" name="Straight Arrow Connector 14">
            <a:extLst>
              <a:ext uri="{FF2B5EF4-FFF2-40B4-BE49-F238E27FC236}">
                <a16:creationId xmlns:a16="http://schemas.microsoft.com/office/drawing/2014/main" id="{63A07B7F-A048-466C-6154-545FECFB5CED}"/>
              </a:ext>
            </a:extLst>
          </p:cNvPr>
          <p:cNvCxnSpPr>
            <a:cxnSpLocks/>
          </p:cNvCxnSpPr>
          <p:nvPr/>
        </p:nvCxnSpPr>
        <p:spPr>
          <a:xfrm>
            <a:off x="3723862" y="3429000"/>
            <a:ext cx="3087756" cy="0"/>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6" name="Título 2">
            <a:extLst>
              <a:ext uri="{FF2B5EF4-FFF2-40B4-BE49-F238E27FC236}">
                <a16:creationId xmlns:a16="http://schemas.microsoft.com/office/drawing/2014/main" id="{D9C7B6E4-A412-076C-489F-C75CD8089268}"/>
              </a:ext>
            </a:extLst>
          </p:cNvPr>
          <p:cNvSpPr txBox="1">
            <a:spLocks/>
          </p:cNvSpPr>
          <p:nvPr/>
        </p:nvSpPr>
        <p:spPr>
          <a:xfrm>
            <a:off x="3406894" y="3922852"/>
            <a:ext cx="4338896" cy="1039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A lattice is a collection of nodes rigidly attached that can interlock with other nodes </a:t>
            </a:r>
          </a:p>
          <a:p>
            <a:endParaRPr lang="en-US" sz="1800" dirty="0"/>
          </a:p>
        </p:txBody>
      </p:sp>
      <p:sp>
        <p:nvSpPr>
          <p:cNvPr id="19" name="Título 2">
            <a:extLst>
              <a:ext uri="{FF2B5EF4-FFF2-40B4-BE49-F238E27FC236}">
                <a16:creationId xmlns:a16="http://schemas.microsoft.com/office/drawing/2014/main" id="{628C3771-5344-FC6D-AFB4-E113C116C83F}"/>
              </a:ext>
            </a:extLst>
          </p:cNvPr>
          <p:cNvSpPr txBox="1">
            <a:spLocks/>
          </p:cNvSpPr>
          <p:nvPr/>
        </p:nvSpPr>
        <p:spPr>
          <a:xfrm>
            <a:off x="8569007" y="398546"/>
            <a:ext cx="1952775" cy="506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endParaRPr lang="en-US" dirty="0"/>
          </a:p>
        </p:txBody>
      </p:sp>
      <p:sp>
        <p:nvSpPr>
          <p:cNvPr id="20" name="Título 2">
            <a:extLst>
              <a:ext uri="{FF2B5EF4-FFF2-40B4-BE49-F238E27FC236}">
                <a16:creationId xmlns:a16="http://schemas.microsoft.com/office/drawing/2014/main" id="{D5C50B7E-1F21-7F7C-E95D-E3189107EB1F}"/>
              </a:ext>
            </a:extLst>
          </p:cNvPr>
          <p:cNvSpPr txBox="1">
            <a:spLocks/>
          </p:cNvSpPr>
          <p:nvPr/>
        </p:nvSpPr>
        <p:spPr>
          <a:xfrm>
            <a:off x="9044116" y="527109"/>
            <a:ext cx="1952775" cy="506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2800" dirty="0"/>
              <a:t>Model</a:t>
            </a:r>
          </a:p>
        </p:txBody>
      </p:sp>
      <p:sp>
        <p:nvSpPr>
          <p:cNvPr id="17" name="Título 2">
            <a:extLst>
              <a:ext uri="{FF2B5EF4-FFF2-40B4-BE49-F238E27FC236}">
                <a16:creationId xmlns:a16="http://schemas.microsoft.com/office/drawing/2014/main" id="{D5634514-0A05-A46F-8D1F-1CAC93F5CC65}"/>
              </a:ext>
            </a:extLst>
          </p:cNvPr>
          <p:cNvSpPr txBox="1">
            <a:spLocks/>
          </p:cNvSpPr>
          <p:nvPr/>
        </p:nvSpPr>
        <p:spPr>
          <a:xfrm>
            <a:off x="5803843" y="2215109"/>
            <a:ext cx="2015550" cy="50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a:r>
              <a:rPr lang="en-US" sz="1600" dirty="0">
                <a:solidFill>
                  <a:srgbClr val="FF0000"/>
                </a:solidFill>
              </a:rPr>
              <a:t>Colliders</a:t>
            </a:r>
          </a:p>
          <a:p>
            <a:pPr algn="ctr"/>
            <a:r>
              <a:rPr lang="en-US" sz="1600" dirty="0">
                <a:solidFill>
                  <a:srgbClr val="FF0000"/>
                </a:solidFill>
              </a:rPr>
              <a:t>(can detect collisions)</a:t>
            </a:r>
          </a:p>
          <a:p>
            <a:endParaRPr lang="en-US" sz="1600" dirty="0">
              <a:solidFill>
                <a:srgbClr val="FF0000"/>
              </a:solidFill>
            </a:endParaRPr>
          </a:p>
          <a:p>
            <a:endParaRPr lang="en-US" sz="1800" dirty="0"/>
          </a:p>
        </p:txBody>
      </p:sp>
      <p:cxnSp>
        <p:nvCxnSpPr>
          <p:cNvPr id="21" name="Straight Arrow Connector 14">
            <a:extLst>
              <a:ext uri="{FF2B5EF4-FFF2-40B4-BE49-F238E27FC236}">
                <a16:creationId xmlns:a16="http://schemas.microsoft.com/office/drawing/2014/main" id="{965E0193-39C4-3A9D-7BFC-198A02B39326}"/>
              </a:ext>
            </a:extLst>
          </p:cNvPr>
          <p:cNvCxnSpPr>
            <a:cxnSpLocks/>
          </p:cNvCxnSpPr>
          <p:nvPr/>
        </p:nvCxnSpPr>
        <p:spPr>
          <a:xfrm flipV="1">
            <a:off x="7360920" y="2301240"/>
            <a:ext cx="1569720" cy="14546"/>
          </a:xfrm>
          <a:prstGeom prst="straightConnector1">
            <a:avLst/>
          </a:prstGeom>
          <a:noFill/>
          <a:ln w="28575" cap="flat">
            <a:solidFill>
              <a:srgbClr val="FF0000"/>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529970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1" name="Título 2">
            <a:extLst>
              <a:ext uri="{FF2B5EF4-FFF2-40B4-BE49-F238E27FC236}">
                <a16:creationId xmlns:a16="http://schemas.microsoft.com/office/drawing/2014/main" id="{825FA19F-7222-0D69-D716-361FEA662519}"/>
              </a:ext>
            </a:extLst>
          </p:cNvPr>
          <p:cNvSpPr txBox="1">
            <a:spLocks/>
          </p:cNvSpPr>
          <p:nvPr/>
        </p:nvSpPr>
        <p:spPr>
          <a:xfrm>
            <a:off x="696930" y="4677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Architecture of a lattice.</a:t>
            </a:r>
          </a:p>
        </p:txBody>
      </p:sp>
      <p:pic>
        <p:nvPicPr>
          <p:cNvPr id="15" name="Picture 14">
            <a:extLst>
              <a:ext uri="{FF2B5EF4-FFF2-40B4-BE49-F238E27FC236}">
                <a16:creationId xmlns:a16="http://schemas.microsoft.com/office/drawing/2014/main" id="{53B24E87-CA97-1309-B134-7279F03D7A91}"/>
              </a:ext>
            </a:extLst>
          </p:cNvPr>
          <p:cNvPicPr>
            <a:picLocks noChangeAspect="1"/>
          </p:cNvPicPr>
          <p:nvPr/>
        </p:nvPicPr>
        <p:blipFill>
          <a:blip r:embed="rId2"/>
          <a:stretch>
            <a:fillRect/>
          </a:stretch>
        </p:blipFill>
        <p:spPr>
          <a:xfrm>
            <a:off x="287279" y="2647882"/>
            <a:ext cx="2164268" cy="1562235"/>
          </a:xfrm>
          <a:prstGeom prst="rect">
            <a:avLst/>
          </a:prstGeom>
        </p:spPr>
      </p:pic>
      <p:cxnSp>
        <p:nvCxnSpPr>
          <p:cNvPr id="16" name="Straight Arrow Connector 15">
            <a:extLst>
              <a:ext uri="{FF2B5EF4-FFF2-40B4-BE49-F238E27FC236}">
                <a16:creationId xmlns:a16="http://schemas.microsoft.com/office/drawing/2014/main" id="{E1BDA210-C609-D872-0D82-0D2FFAB35F4E}"/>
              </a:ext>
            </a:extLst>
          </p:cNvPr>
          <p:cNvCxnSpPr>
            <a:cxnSpLocks/>
          </p:cNvCxnSpPr>
          <p:nvPr/>
        </p:nvCxnSpPr>
        <p:spPr>
          <a:xfrm flipV="1">
            <a:off x="2451547" y="1495796"/>
            <a:ext cx="2319236" cy="1924878"/>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0CEAA768-0ECE-EF9D-D6D8-EB1BA60A8D94}"/>
              </a:ext>
            </a:extLst>
          </p:cNvPr>
          <p:cNvCxnSpPr>
            <a:cxnSpLocks/>
          </p:cNvCxnSpPr>
          <p:nvPr/>
        </p:nvCxnSpPr>
        <p:spPr>
          <a:xfrm>
            <a:off x="2451547" y="3417361"/>
            <a:ext cx="2319236" cy="0"/>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02B2A8A1-892C-3834-DD5C-E115F66695BF}"/>
              </a:ext>
            </a:extLst>
          </p:cNvPr>
          <p:cNvCxnSpPr>
            <a:cxnSpLocks/>
            <a:stCxn id="15" idx="3"/>
          </p:cNvCxnSpPr>
          <p:nvPr/>
        </p:nvCxnSpPr>
        <p:spPr>
          <a:xfrm>
            <a:off x="2451547" y="3429000"/>
            <a:ext cx="2153583" cy="2070737"/>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3" name="Título 2">
            <a:extLst>
              <a:ext uri="{FF2B5EF4-FFF2-40B4-BE49-F238E27FC236}">
                <a16:creationId xmlns:a16="http://schemas.microsoft.com/office/drawing/2014/main" id="{5A44C786-3068-EA91-40EA-DA9DD6F91329}"/>
              </a:ext>
            </a:extLst>
          </p:cNvPr>
          <p:cNvSpPr txBox="1">
            <a:spLocks/>
          </p:cNvSpPr>
          <p:nvPr/>
        </p:nvSpPr>
        <p:spPr>
          <a:xfrm>
            <a:off x="4858007" y="5343751"/>
            <a:ext cx="4338896" cy="1039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Renderer just displays a 3D model</a:t>
            </a:r>
          </a:p>
          <a:p>
            <a:endParaRPr lang="en-US" sz="1800" dirty="0"/>
          </a:p>
        </p:txBody>
      </p:sp>
      <p:sp>
        <p:nvSpPr>
          <p:cNvPr id="24" name="Título 2">
            <a:extLst>
              <a:ext uri="{FF2B5EF4-FFF2-40B4-BE49-F238E27FC236}">
                <a16:creationId xmlns:a16="http://schemas.microsoft.com/office/drawing/2014/main" id="{5FF67D21-0E5A-408B-4B9F-57242559A593}"/>
              </a:ext>
            </a:extLst>
          </p:cNvPr>
          <p:cNvSpPr txBox="1">
            <a:spLocks/>
          </p:cNvSpPr>
          <p:nvPr/>
        </p:nvSpPr>
        <p:spPr>
          <a:xfrm>
            <a:off x="5010406" y="1377326"/>
            <a:ext cx="6691263" cy="890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The lattice Parent holds information. What are its nodes, is the lattice placed already, the lattice density…</a:t>
            </a:r>
          </a:p>
          <a:p>
            <a:endParaRPr lang="en-US" sz="1800" dirty="0"/>
          </a:p>
        </p:txBody>
      </p:sp>
      <p:sp>
        <p:nvSpPr>
          <p:cNvPr id="25" name="Título 2">
            <a:extLst>
              <a:ext uri="{FF2B5EF4-FFF2-40B4-BE49-F238E27FC236}">
                <a16:creationId xmlns:a16="http://schemas.microsoft.com/office/drawing/2014/main" id="{BD775D3F-6988-1BAA-9704-4095E0461106}"/>
              </a:ext>
            </a:extLst>
          </p:cNvPr>
          <p:cNvSpPr txBox="1">
            <a:spLocks/>
          </p:cNvSpPr>
          <p:nvPr/>
        </p:nvSpPr>
        <p:spPr>
          <a:xfrm>
            <a:off x="4881003" y="3166369"/>
            <a:ext cx="6691263" cy="890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The nodes contain a collider and are constantly checking for other nodes within their reach, as well as mouse interactions… They update the parent. </a:t>
            </a:r>
          </a:p>
          <a:p>
            <a:endParaRPr lang="en-US" sz="1800" dirty="0"/>
          </a:p>
        </p:txBody>
      </p:sp>
      <p:pic>
        <p:nvPicPr>
          <p:cNvPr id="12" name="Picture 11">
            <a:extLst>
              <a:ext uri="{FF2B5EF4-FFF2-40B4-BE49-F238E27FC236}">
                <a16:creationId xmlns:a16="http://schemas.microsoft.com/office/drawing/2014/main" id="{E58EF944-756E-FE03-C174-B77AD3934ACA}"/>
              </a:ext>
            </a:extLst>
          </p:cNvPr>
          <p:cNvPicPr>
            <a:picLocks noChangeAspect="1"/>
          </p:cNvPicPr>
          <p:nvPr/>
        </p:nvPicPr>
        <p:blipFill rotWithShape="1">
          <a:blip r:embed="rId3"/>
          <a:srcRect l="26302" t="9821" r="8864" b="6080"/>
          <a:stretch/>
        </p:blipFill>
        <p:spPr>
          <a:xfrm>
            <a:off x="902208" y="1564563"/>
            <a:ext cx="1091184" cy="1014552"/>
          </a:xfrm>
          <a:prstGeom prst="rect">
            <a:avLst/>
          </a:prstGeom>
        </p:spPr>
      </p:pic>
    </p:spTree>
    <p:extLst>
      <p:ext uri="{BB962C8B-B14F-4D97-AF65-F5344CB8AC3E}">
        <p14:creationId xmlns:p14="http://schemas.microsoft.com/office/powerpoint/2010/main" val="83001283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11" name="Título 2">
            <a:extLst>
              <a:ext uri="{FF2B5EF4-FFF2-40B4-BE49-F238E27FC236}">
                <a16:creationId xmlns:a16="http://schemas.microsoft.com/office/drawing/2014/main" id="{825FA19F-7222-0D69-D716-361FEA662519}"/>
              </a:ext>
            </a:extLst>
          </p:cNvPr>
          <p:cNvSpPr txBox="1">
            <a:spLocks/>
          </p:cNvSpPr>
          <p:nvPr/>
        </p:nvSpPr>
        <p:spPr>
          <a:xfrm>
            <a:off x="696930" y="4677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Robot – very similar to a lattice</a:t>
            </a:r>
          </a:p>
        </p:txBody>
      </p:sp>
      <p:pic>
        <p:nvPicPr>
          <p:cNvPr id="5" name="Picture 4">
            <a:extLst>
              <a:ext uri="{FF2B5EF4-FFF2-40B4-BE49-F238E27FC236}">
                <a16:creationId xmlns:a16="http://schemas.microsoft.com/office/drawing/2014/main" id="{25ACC9C1-392B-7257-AAE5-20A6ABF3C563}"/>
              </a:ext>
            </a:extLst>
          </p:cNvPr>
          <p:cNvPicPr>
            <a:picLocks noChangeAspect="1"/>
          </p:cNvPicPr>
          <p:nvPr/>
        </p:nvPicPr>
        <p:blipFill>
          <a:blip r:embed="rId2"/>
          <a:stretch>
            <a:fillRect/>
          </a:stretch>
        </p:blipFill>
        <p:spPr>
          <a:xfrm>
            <a:off x="7000583" y="439055"/>
            <a:ext cx="4471418" cy="2734903"/>
          </a:xfrm>
          <a:prstGeom prst="rect">
            <a:avLst/>
          </a:prstGeom>
        </p:spPr>
      </p:pic>
      <p:pic>
        <p:nvPicPr>
          <p:cNvPr id="9" name="Picture 8">
            <a:extLst>
              <a:ext uri="{FF2B5EF4-FFF2-40B4-BE49-F238E27FC236}">
                <a16:creationId xmlns:a16="http://schemas.microsoft.com/office/drawing/2014/main" id="{67445952-D4AE-5B1F-F058-2E49AC381F9C}"/>
              </a:ext>
            </a:extLst>
          </p:cNvPr>
          <p:cNvPicPr>
            <a:picLocks noChangeAspect="1"/>
          </p:cNvPicPr>
          <p:nvPr/>
        </p:nvPicPr>
        <p:blipFill>
          <a:blip r:embed="rId3"/>
          <a:stretch>
            <a:fillRect/>
          </a:stretch>
        </p:blipFill>
        <p:spPr>
          <a:xfrm>
            <a:off x="428446" y="3321628"/>
            <a:ext cx="2217612" cy="2217612"/>
          </a:xfrm>
          <a:prstGeom prst="rect">
            <a:avLst/>
          </a:prstGeom>
        </p:spPr>
      </p:pic>
      <p:cxnSp>
        <p:nvCxnSpPr>
          <p:cNvPr id="18" name="Straight Arrow Connector 17">
            <a:extLst>
              <a:ext uri="{FF2B5EF4-FFF2-40B4-BE49-F238E27FC236}">
                <a16:creationId xmlns:a16="http://schemas.microsoft.com/office/drawing/2014/main" id="{E8733B50-1F86-1038-A47A-DACF51643445}"/>
              </a:ext>
            </a:extLst>
          </p:cNvPr>
          <p:cNvCxnSpPr>
            <a:cxnSpLocks/>
            <a:stCxn id="9" idx="3"/>
          </p:cNvCxnSpPr>
          <p:nvPr/>
        </p:nvCxnSpPr>
        <p:spPr>
          <a:xfrm>
            <a:off x="2646058" y="4430434"/>
            <a:ext cx="1455490" cy="0"/>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2" name="Título 2">
            <a:extLst>
              <a:ext uri="{FF2B5EF4-FFF2-40B4-BE49-F238E27FC236}">
                <a16:creationId xmlns:a16="http://schemas.microsoft.com/office/drawing/2014/main" id="{E64ECBA0-343E-573D-68E0-D6BE53BF250C}"/>
              </a:ext>
            </a:extLst>
          </p:cNvPr>
          <p:cNvSpPr txBox="1">
            <a:spLocks/>
          </p:cNvSpPr>
          <p:nvPr/>
        </p:nvSpPr>
        <p:spPr>
          <a:xfrm>
            <a:off x="4504401" y="4033289"/>
            <a:ext cx="6691263" cy="1060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The robot contains a movement sensor.</a:t>
            </a:r>
          </a:p>
          <a:p>
            <a:r>
              <a:rPr lang="en-US" sz="1800" dirty="0"/>
              <a:t>It’s a collection of node sensors, virtual nodes the robot uses to evaluate the presence of lattice nodes.</a:t>
            </a:r>
          </a:p>
          <a:p>
            <a:endParaRPr lang="en-US" sz="1800" dirty="0"/>
          </a:p>
          <a:p>
            <a:endParaRPr lang="en-US" sz="1800" dirty="0"/>
          </a:p>
        </p:txBody>
      </p:sp>
    </p:spTree>
    <p:extLst>
      <p:ext uri="{BB962C8B-B14F-4D97-AF65-F5344CB8AC3E}">
        <p14:creationId xmlns:p14="http://schemas.microsoft.com/office/powerpoint/2010/main" val="326554717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96930" y="467759"/>
            <a:ext cx="10775071" cy="890503"/>
          </a:xfrm>
        </p:spPr>
        <p:txBody>
          <a:bodyPr>
            <a:normAutofit/>
          </a:bodyPr>
          <a:lstStyle/>
          <a:p>
            <a:r>
              <a:rPr lang="en-US" dirty="0"/>
              <a:t>Path finding</a:t>
            </a:r>
          </a:p>
        </p:txBody>
      </p:sp>
      <p:sp>
        <p:nvSpPr>
          <p:cNvPr id="7" name="Título 2">
            <a:extLst>
              <a:ext uri="{FF2B5EF4-FFF2-40B4-BE49-F238E27FC236}">
                <a16:creationId xmlns:a16="http://schemas.microsoft.com/office/drawing/2014/main" id="{6173EA0D-BF89-AA11-7F42-B4C2E8B9F055}"/>
              </a:ext>
            </a:extLst>
          </p:cNvPr>
          <p:cNvSpPr txBox="1">
            <a:spLocks/>
          </p:cNvSpPr>
          <p:nvPr/>
        </p:nvSpPr>
        <p:spPr>
          <a:xfrm>
            <a:off x="696930" y="1538214"/>
            <a:ext cx="9629512" cy="542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First build a graph or tree with all the possible robot movements between nodes.</a:t>
            </a:r>
          </a:p>
          <a:p>
            <a:endParaRPr lang="en-US" sz="1800" dirty="0"/>
          </a:p>
        </p:txBody>
      </p:sp>
      <p:pic>
        <p:nvPicPr>
          <p:cNvPr id="3" name="Picture 2">
            <a:extLst>
              <a:ext uri="{FF2B5EF4-FFF2-40B4-BE49-F238E27FC236}">
                <a16:creationId xmlns:a16="http://schemas.microsoft.com/office/drawing/2014/main" id="{1D032FB5-3720-2C90-7776-4B38EF3B6DC9}"/>
              </a:ext>
            </a:extLst>
          </p:cNvPr>
          <p:cNvPicPr>
            <a:picLocks noChangeAspect="1"/>
          </p:cNvPicPr>
          <p:nvPr/>
        </p:nvPicPr>
        <p:blipFill>
          <a:blip r:embed="rId2"/>
          <a:stretch>
            <a:fillRect/>
          </a:stretch>
        </p:blipFill>
        <p:spPr>
          <a:xfrm>
            <a:off x="2685276" y="3234372"/>
            <a:ext cx="6478035" cy="2836268"/>
          </a:xfrm>
          <a:prstGeom prst="rect">
            <a:avLst/>
          </a:prstGeom>
        </p:spPr>
      </p:pic>
      <p:sp>
        <p:nvSpPr>
          <p:cNvPr id="8" name="Título 2">
            <a:extLst>
              <a:ext uri="{FF2B5EF4-FFF2-40B4-BE49-F238E27FC236}">
                <a16:creationId xmlns:a16="http://schemas.microsoft.com/office/drawing/2014/main" id="{2BB2667F-94DF-AEEE-6512-056609A44773}"/>
              </a:ext>
            </a:extLst>
          </p:cNvPr>
          <p:cNvSpPr txBox="1">
            <a:spLocks/>
          </p:cNvSpPr>
          <p:nvPr/>
        </p:nvSpPr>
        <p:spPr>
          <a:xfrm>
            <a:off x="6475703" y="2434973"/>
            <a:ext cx="748057" cy="342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Nodes</a:t>
            </a:r>
          </a:p>
          <a:p>
            <a:endParaRPr lang="en-US" sz="1800" dirty="0"/>
          </a:p>
        </p:txBody>
      </p:sp>
      <p:cxnSp>
        <p:nvCxnSpPr>
          <p:cNvPr id="9" name="Straight Arrow Connector 8">
            <a:extLst>
              <a:ext uri="{FF2B5EF4-FFF2-40B4-BE49-F238E27FC236}">
                <a16:creationId xmlns:a16="http://schemas.microsoft.com/office/drawing/2014/main" id="{E37CF40D-75E4-77FF-4CBB-F109E54F68BE}"/>
              </a:ext>
            </a:extLst>
          </p:cNvPr>
          <p:cNvCxnSpPr>
            <a:cxnSpLocks/>
          </p:cNvCxnSpPr>
          <p:nvPr/>
        </p:nvCxnSpPr>
        <p:spPr>
          <a:xfrm flipH="1">
            <a:off x="5775960" y="2674620"/>
            <a:ext cx="914400" cy="705448"/>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E43E5EA7-7C9C-C17C-FD88-7DC8B8AD6FE0}"/>
              </a:ext>
            </a:extLst>
          </p:cNvPr>
          <p:cNvCxnSpPr>
            <a:cxnSpLocks/>
          </p:cNvCxnSpPr>
          <p:nvPr/>
        </p:nvCxnSpPr>
        <p:spPr>
          <a:xfrm>
            <a:off x="3606814" y="2879992"/>
            <a:ext cx="509243" cy="752914"/>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ítulo 2">
            <a:extLst>
              <a:ext uri="{FF2B5EF4-FFF2-40B4-BE49-F238E27FC236}">
                <a16:creationId xmlns:a16="http://schemas.microsoft.com/office/drawing/2014/main" id="{1502718D-7764-C45F-7C0E-6D715E86823E}"/>
              </a:ext>
            </a:extLst>
          </p:cNvPr>
          <p:cNvSpPr txBox="1">
            <a:spLocks/>
          </p:cNvSpPr>
          <p:nvPr/>
        </p:nvSpPr>
        <p:spPr>
          <a:xfrm>
            <a:off x="3057484" y="2537659"/>
            <a:ext cx="1228117" cy="342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Movement</a:t>
            </a:r>
          </a:p>
          <a:p>
            <a:endParaRPr lang="en-US" sz="1800" dirty="0"/>
          </a:p>
        </p:txBody>
      </p:sp>
    </p:spTree>
    <p:extLst>
      <p:ext uri="{BB962C8B-B14F-4D97-AF65-F5344CB8AC3E}">
        <p14:creationId xmlns:p14="http://schemas.microsoft.com/office/powerpoint/2010/main" val="48547825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sp>
        <p:nvSpPr>
          <p:cNvPr id="11" name="Título 2">
            <a:extLst>
              <a:ext uri="{FF2B5EF4-FFF2-40B4-BE49-F238E27FC236}">
                <a16:creationId xmlns:a16="http://schemas.microsoft.com/office/drawing/2014/main" id="{825FA19F-7222-0D69-D716-361FEA662519}"/>
              </a:ext>
            </a:extLst>
          </p:cNvPr>
          <p:cNvSpPr txBox="1">
            <a:spLocks/>
          </p:cNvSpPr>
          <p:nvPr/>
        </p:nvSpPr>
        <p:spPr>
          <a:xfrm>
            <a:off x="696930" y="4677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Building a navigation graph</a:t>
            </a:r>
          </a:p>
        </p:txBody>
      </p:sp>
      <p:pic>
        <p:nvPicPr>
          <p:cNvPr id="10" name="Picture 9">
            <a:extLst>
              <a:ext uri="{FF2B5EF4-FFF2-40B4-BE49-F238E27FC236}">
                <a16:creationId xmlns:a16="http://schemas.microsoft.com/office/drawing/2014/main" id="{562F7665-FEAA-30AD-D13B-DBA622A8C668}"/>
              </a:ext>
            </a:extLst>
          </p:cNvPr>
          <p:cNvPicPr>
            <a:picLocks noChangeAspect="1"/>
          </p:cNvPicPr>
          <p:nvPr/>
        </p:nvPicPr>
        <p:blipFill>
          <a:blip r:embed="rId2"/>
          <a:stretch>
            <a:fillRect/>
          </a:stretch>
        </p:blipFill>
        <p:spPr>
          <a:xfrm>
            <a:off x="6831496" y="147620"/>
            <a:ext cx="3648695" cy="1597503"/>
          </a:xfrm>
          <a:prstGeom prst="rect">
            <a:avLst/>
          </a:prstGeom>
        </p:spPr>
      </p:pic>
      <p:sp>
        <p:nvSpPr>
          <p:cNvPr id="12" name="Título 2">
            <a:extLst>
              <a:ext uri="{FF2B5EF4-FFF2-40B4-BE49-F238E27FC236}">
                <a16:creationId xmlns:a16="http://schemas.microsoft.com/office/drawing/2014/main" id="{D2866FFE-5C81-ABE1-6758-944F63F49434}"/>
              </a:ext>
            </a:extLst>
          </p:cNvPr>
          <p:cNvSpPr txBox="1">
            <a:spLocks/>
          </p:cNvSpPr>
          <p:nvPr/>
        </p:nvSpPr>
        <p:spPr>
          <a:xfrm>
            <a:off x="850679" y="2287938"/>
            <a:ext cx="9629512" cy="143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From its </a:t>
            </a:r>
            <a:r>
              <a:rPr lang="en-US" sz="1800" b="1" i="1" dirty="0"/>
              <a:t>initial position</a:t>
            </a:r>
            <a:r>
              <a:rPr lang="en-US" sz="1800" b="1" dirty="0">
                <a:effectLst>
                  <a:outerShdw blurRad="38100" dist="38100" dir="2700000" algn="tl">
                    <a:srgbClr val="000000">
                      <a:alpha val="43137"/>
                    </a:srgbClr>
                  </a:outerShdw>
                </a:effectLst>
              </a:rPr>
              <a:t> </a:t>
            </a:r>
            <a:r>
              <a:rPr lang="en-US" sz="1800" dirty="0"/>
              <a:t>the robot evaluates all possible movements using the node sensors. If a movement is possible add the two nodes onto the graph and link them. </a:t>
            </a:r>
            <a:r>
              <a:rPr lang="en-US" sz="1800" b="1" i="1" dirty="0"/>
              <a:t>Repeat recursively </a:t>
            </a:r>
            <a:r>
              <a:rPr lang="en-US" sz="1800" dirty="0"/>
              <a:t>from those new positions.</a:t>
            </a:r>
          </a:p>
          <a:p>
            <a:endParaRPr lang="en-US" sz="1800" dirty="0"/>
          </a:p>
          <a:p>
            <a:endParaRPr lang="en-US" sz="1800" dirty="0"/>
          </a:p>
          <a:p>
            <a:endParaRPr lang="en-US" sz="1800" dirty="0"/>
          </a:p>
        </p:txBody>
      </p:sp>
      <p:sp>
        <p:nvSpPr>
          <p:cNvPr id="13" name="Título 2">
            <a:extLst>
              <a:ext uri="{FF2B5EF4-FFF2-40B4-BE49-F238E27FC236}">
                <a16:creationId xmlns:a16="http://schemas.microsoft.com/office/drawing/2014/main" id="{739AFCF0-EF5E-E233-ED5A-368159A94B2E}"/>
              </a:ext>
            </a:extLst>
          </p:cNvPr>
          <p:cNvSpPr txBox="1">
            <a:spLocks/>
          </p:cNvSpPr>
          <p:nvPr/>
        </p:nvSpPr>
        <p:spPr>
          <a:xfrm>
            <a:off x="850679" y="3611981"/>
            <a:ext cx="9629512" cy="1042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endParaRPr lang="en-US" sz="1800" dirty="0"/>
          </a:p>
          <a:p>
            <a:r>
              <a:rPr lang="en-US" sz="1800" dirty="0"/>
              <a:t> The graph built is </a:t>
            </a:r>
            <a:r>
              <a:rPr lang="en-US" sz="1800" b="1" i="1" dirty="0"/>
              <a:t>directional</a:t>
            </a:r>
            <a:r>
              <a:rPr lang="en-US" sz="1800" dirty="0"/>
              <a:t> and the edge weights are set depending on the movement performed (not accurate)</a:t>
            </a:r>
          </a:p>
          <a:p>
            <a:endParaRPr lang="en-US" sz="1800" dirty="0"/>
          </a:p>
          <a:p>
            <a:endParaRPr lang="en-US" sz="1800" dirty="0"/>
          </a:p>
        </p:txBody>
      </p:sp>
      <p:sp>
        <p:nvSpPr>
          <p:cNvPr id="17" name="Título 2">
            <a:extLst>
              <a:ext uri="{FF2B5EF4-FFF2-40B4-BE49-F238E27FC236}">
                <a16:creationId xmlns:a16="http://schemas.microsoft.com/office/drawing/2014/main" id="{DA35C2FB-2DCE-F86E-56C8-63583732C8D9}"/>
              </a:ext>
            </a:extLst>
          </p:cNvPr>
          <p:cNvSpPr txBox="1">
            <a:spLocks/>
          </p:cNvSpPr>
          <p:nvPr/>
        </p:nvSpPr>
        <p:spPr>
          <a:xfrm>
            <a:off x="850679" y="1893540"/>
            <a:ext cx="1972034" cy="307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b="1" i="1" dirty="0"/>
              <a:t>Recursive</a:t>
            </a:r>
            <a:r>
              <a:rPr lang="en-US" sz="1800" dirty="0"/>
              <a:t> problem</a:t>
            </a:r>
          </a:p>
          <a:p>
            <a:endParaRPr lang="en-US" sz="1800" dirty="0"/>
          </a:p>
        </p:txBody>
      </p:sp>
      <p:sp>
        <p:nvSpPr>
          <p:cNvPr id="20" name="Título 2">
            <a:extLst>
              <a:ext uri="{FF2B5EF4-FFF2-40B4-BE49-F238E27FC236}">
                <a16:creationId xmlns:a16="http://schemas.microsoft.com/office/drawing/2014/main" id="{4E210AE0-F81E-60DE-6C57-1D2FDAB9DA0B}"/>
              </a:ext>
            </a:extLst>
          </p:cNvPr>
          <p:cNvSpPr txBox="1">
            <a:spLocks/>
          </p:cNvSpPr>
          <p:nvPr/>
        </p:nvSpPr>
        <p:spPr>
          <a:xfrm>
            <a:off x="955347" y="5107672"/>
            <a:ext cx="9629512" cy="1224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Finding the </a:t>
            </a:r>
            <a:r>
              <a:rPr lang="en-US" sz="1800" b="1" i="1" dirty="0"/>
              <a:t>shortest path </a:t>
            </a:r>
            <a:r>
              <a:rPr lang="en-US" sz="1800" dirty="0"/>
              <a:t>in this type of graph is a very traditional problem</a:t>
            </a:r>
          </a:p>
          <a:p>
            <a:endParaRPr lang="en-US" sz="1800" dirty="0"/>
          </a:p>
          <a:p>
            <a:endParaRPr lang="en-US" sz="1800" dirty="0"/>
          </a:p>
          <a:p>
            <a:endParaRPr lang="en-US" sz="1800" dirty="0"/>
          </a:p>
        </p:txBody>
      </p:sp>
    </p:spTree>
    <p:extLst>
      <p:ext uri="{BB962C8B-B14F-4D97-AF65-F5344CB8AC3E}">
        <p14:creationId xmlns:p14="http://schemas.microsoft.com/office/powerpoint/2010/main" val="140151233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11" name="Título 2">
            <a:extLst>
              <a:ext uri="{FF2B5EF4-FFF2-40B4-BE49-F238E27FC236}">
                <a16:creationId xmlns:a16="http://schemas.microsoft.com/office/drawing/2014/main" id="{825FA19F-7222-0D69-D716-361FEA662519}"/>
              </a:ext>
            </a:extLst>
          </p:cNvPr>
          <p:cNvSpPr txBox="1">
            <a:spLocks/>
          </p:cNvSpPr>
          <p:nvPr/>
        </p:nvSpPr>
        <p:spPr>
          <a:xfrm>
            <a:off x="696930" y="4677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This is not accurate</a:t>
            </a:r>
          </a:p>
        </p:txBody>
      </p:sp>
      <p:pic>
        <p:nvPicPr>
          <p:cNvPr id="10" name="Picture 9">
            <a:extLst>
              <a:ext uri="{FF2B5EF4-FFF2-40B4-BE49-F238E27FC236}">
                <a16:creationId xmlns:a16="http://schemas.microsoft.com/office/drawing/2014/main" id="{562F7665-FEAA-30AD-D13B-DBA622A8C668}"/>
              </a:ext>
            </a:extLst>
          </p:cNvPr>
          <p:cNvPicPr>
            <a:picLocks noChangeAspect="1"/>
          </p:cNvPicPr>
          <p:nvPr/>
        </p:nvPicPr>
        <p:blipFill>
          <a:blip r:embed="rId2"/>
          <a:stretch>
            <a:fillRect/>
          </a:stretch>
        </p:blipFill>
        <p:spPr>
          <a:xfrm>
            <a:off x="6831496" y="147620"/>
            <a:ext cx="3648695" cy="1597503"/>
          </a:xfrm>
          <a:prstGeom prst="rect">
            <a:avLst/>
          </a:prstGeom>
        </p:spPr>
      </p:pic>
      <p:sp>
        <p:nvSpPr>
          <p:cNvPr id="12" name="Título 2">
            <a:extLst>
              <a:ext uri="{FF2B5EF4-FFF2-40B4-BE49-F238E27FC236}">
                <a16:creationId xmlns:a16="http://schemas.microsoft.com/office/drawing/2014/main" id="{D2866FFE-5C81-ABE1-6758-944F63F49434}"/>
              </a:ext>
            </a:extLst>
          </p:cNvPr>
          <p:cNvSpPr txBox="1">
            <a:spLocks/>
          </p:cNvSpPr>
          <p:nvPr/>
        </p:nvSpPr>
        <p:spPr>
          <a:xfrm>
            <a:off x="696930" y="2333343"/>
            <a:ext cx="9629512" cy="1224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endParaRPr lang="en-US" sz="1800" dirty="0"/>
          </a:p>
          <a:p>
            <a:endParaRPr lang="en-US" sz="1800" dirty="0"/>
          </a:p>
        </p:txBody>
      </p:sp>
      <p:sp>
        <p:nvSpPr>
          <p:cNvPr id="7" name="Título 2">
            <a:extLst>
              <a:ext uri="{FF2B5EF4-FFF2-40B4-BE49-F238E27FC236}">
                <a16:creationId xmlns:a16="http://schemas.microsoft.com/office/drawing/2014/main" id="{75FEDEBF-245A-034B-34FA-533214301B9E}"/>
              </a:ext>
            </a:extLst>
          </p:cNvPr>
          <p:cNvSpPr txBox="1">
            <a:spLocks/>
          </p:cNvSpPr>
          <p:nvPr/>
        </p:nvSpPr>
        <p:spPr>
          <a:xfrm>
            <a:off x="696929" y="2333342"/>
            <a:ext cx="9783261" cy="18130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The robot is not on a node.</a:t>
            </a:r>
          </a:p>
          <a:p>
            <a:endParaRPr lang="en-US" sz="1800" dirty="0"/>
          </a:p>
          <a:p>
            <a:r>
              <a:rPr lang="en-US" sz="1800" dirty="0"/>
              <a:t>Its on </a:t>
            </a:r>
            <a:r>
              <a:rPr lang="en-US" sz="1800" b="1" i="1" dirty="0"/>
              <a:t>more than one node</a:t>
            </a:r>
            <a:r>
              <a:rPr lang="en-US" sz="1800" dirty="0"/>
              <a:t>. Its on a node with a certain </a:t>
            </a:r>
            <a:r>
              <a:rPr lang="en-US" sz="1800" b="1" i="1" dirty="0"/>
              <a:t>state (direction)</a:t>
            </a:r>
            <a:r>
              <a:rPr lang="en-US" sz="1800" dirty="0"/>
              <a:t>. </a:t>
            </a:r>
          </a:p>
          <a:p>
            <a:r>
              <a:rPr lang="en-US" sz="1800" dirty="0"/>
              <a:t>Usually, you are not on two street intersections at the same time</a:t>
            </a:r>
          </a:p>
          <a:p>
            <a:endParaRPr lang="en-US" sz="1800" dirty="0"/>
          </a:p>
          <a:p>
            <a:r>
              <a:rPr lang="en-US" sz="1800" dirty="0"/>
              <a:t>Not very traditional path planning problem. Not going there quite yet. </a:t>
            </a:r>
            <a:r>
              <a:rPr lang="en-US" sz="1800" b="1" i="1" dirty="0"/>
              <a:t>Simpler works </a:t>
            </a:r>
            <a:r>
              <a:rPr lang="en-US" sz="1800" dirty="0"/>
              <a:t>for now, just not as </a:t>
            </a:r>
            <a:r>
              <a:rPr lang="en-US" sz="1800" b="1" i="1" dirty="0"/>
              <a:t>efficient</a:t>
            </a:r>
          </a:p>
          <a:p>
            <a:endParaRPr lang="en-US" sz="1800" dirty="0"/>
          </a:p>
        </p:txBody>
      </p:sp>
    </p:spTree>
    <p:extLst>
      <p:ext uri="{BB962C8B-B14F-4D97-AF65-F5344CB8AC3E}">
        <p14:creationId xmlns:p14="http://schemas.microsoft.com/office/powerpoint/2010/main" val="411955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11" name="Título 2">
            <a:extLst>
              <a:ext uri="{FF2B5EF4-FFF2-40B4-BE49-F238E27FC236}">
                <a16:creationId xmlns:a16="http://schemas.microsoft.com/office/drawing/2014/main" id="{825FA19F-7222-0D69-D716-361FEA662519}"/>
              </a:ext>
            </a:extLst>
          </p:cNvPr>
          <p:cNvSpPr txBox="1">
            <a:spLocks/>
          </p:cNvSpPr>
          <p:nvPr/>
        </p:nvSpPr>
        <p:spPr>
          <a:xfrm>
            <a:off x="696930" y="467759"/>
            <a:ext cx="10775071" cy="890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Automated lattice assembly</a:t>
            </a:r>
          </a:p>
        </p:txBody>
      </p:sp>
      <p:sp>
        <p:nvSpPr>
          <p:cNvPr id="24" name="Título 2">
            <a:extLst>
              <a:ext uri="{FF2B5EF4-FFF2-40B4-BE49-F238E27FC236}">
                <a16:creationId xmlns:a16="http://schemas.microsoft.com/office/drawing/2014/main" id="{5FF67D21-0E5A-408B-4B9F-57242559A593}"/>
              </a:ext>
            </a:extLst>
          </p:cNvPr>
          <p:cNvSpPr txBox="1">
            <a:spLocks/>
          </p:cNvSpPr>
          <p:nvPr/>
        </p:nvSpPr>
        <p:spPr>
          <a:xfrm>
            <a:off x="640109" y="2467653"/>
            <a:ext cx="5892836" cy="1236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2400" dirty="0"/>
              <a:t>Lattice walking robot places lattices to conform a structure</a:t>
            </a:r>
          </a:p>
          <a:p>
            <a:endParaRPr lang="en-US" sz="1800" dirty="0"/>
          </a:p>
        </p:txBody>
      </p:sp>
      <p:pic>
        <p:nvPicPr>
          <p:cNvPr id="18" name="Imagen 10">
            <a:extLst>
              <a:ext uri="{FF2B5EF4-FFF2-40B4-BE49-F238E27FC236}">
                <a16:creationId xmlns:a16="http://schemas.microsoft.com/office/drawing/2014/main" id="{B81B3B15-83BD-A117-666F-BBF27A19861A}"/>
              </a:ext>
            </a:extLst>
          </p:cNvPr>
          <p:cNvPicPr>
            <a:picLocks noChangeAspect="1"/>
          </p:cNvPicPr>
          <p:nvPr/>
        </p:nvPicPr>
        <p:blipFill rotWithShape="1">
          <a:blip r:embed="rId2"/>
          <a:srcRect l="56268" t="9775" r="3377" b="14217"/>
          <a:stretch/>
        </p:blipFill>
        <p:spPr>
          <a:xfrm>
            <a:off x="6912115" y="3588059"/>
            <a:ext cx="4950498" cy="2624828"/>
          </a:xfrm>
          <a:prstGeom prst="rect">
            <a:avLst/>
          </a:prstGeom>
        </p:spPr>
      </p:pic>
      <p:pic>
        <p:nvPicPr>
          <p:cNvPr id="20" name="Imagen 2">
            <a:extLst>
              <a:ext uri="{FF2B5EF4-FFF2-40B4-BE49-F238E27FC236}">
                <a16:creationId xmlns:a16="http://schemas.microsoft.com/office/drawing/2014/main" id="{06AA262A-5CC7-568F-A261-921E5AAB5FB9}"/>
              </a:ext>
            </a:extLst>
          </p:cNvPr>
          <p:cNvPicPr>
            <a:picLocks noChangeAspect="1"/>
          </p:cNvPicPr>
          <p:nvPr/>
        </p:nvPicPr>
        <p:blipFill>
          <a:blip r:embed="rId3"/>
          <a:stretch>
            <a:fillRect/>
          </a:stretch>
        </p:blipFill>
        <p:spPr>
          <a:xfrm>
            <a:off x="7481984" y="843543"/>
            <a:ext cx="3990017" cy="2184083"/>
          </a:xfrm>
          <a:prstGeom prst="rect">
            <a:avLst/>
          </a:prstGeom>
        </p:spPr>
      </p:pic>
    </p:spTree>
    <p:extLst>
      <p:ext uri="{BB962C8B-B14F-4D97-AF65-F5344CB8AC3E}">
        <p14:creationId xmlns:p14="http://schemas.microsoft.com/office/powerpoint/2010/main" val="258351180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Demo</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4047367921"/>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3" name="Título 2">
            <a:extLst>
              <a:ext uri="{FF2B5EF4-FFF2-40B4-BE49-F238E27FC236}">
                <a16:creationId xmlns:a16="http://schemas.microsoft.com/office/drawing/2014/main" id="{AC60214C-DFFA-05AA-84C7-2E1E021C181C}"/>
              </a:ext>
            </a:extLst>
          </p:cNvPr>
          <p:cNvSpPr>
            <a:spLocks noGrp="1"/>
          </p:cNvSpPr>
          <p:nvPr>
            <p:ph type="title"/>
          </p:nvPr>
        </p:nvSpPr>
        <p:spPr/>
        <p:txBody>
          <a:bodyPr/>
          <a:lstStyle/>
          <a:p>
            <a:endParaRPr lang="en-US"/>
          </a:p>
        </p:txBody>
      </p:sp>
      <p:pic>
        <p:nvPicPr>
          <p:cNvPr id="2" name="LatticeAssembly - RoboticEnvironment - Windows, Mac, Linux - Unity 2021.2.5f1 Personal_ _DX11_ 2022-05-29 23-27-58">
            <a:hlinkClick r:id="" action="ppaction://media"/>
            <a:extLst>
              <a:ext uri="{FF2B5EF4-FFF2-40B4-BE49-F238E27FC236}">
                <a16:creationId xmlns:a16="http://schemas.microsoft.com/office/drawing/2014/main" id="{E7615887-08F5-1526-1CC4-550A467223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868" y="84922"/>
            <a:ext cx="12892828" cy="6688155"/>
          </a:xfrm>
          <a:prstGeom prst="rect">
            <a:avLst/>
          </a:prstGeom>
        </p:spPr>
      </p:pic>
    </p:spTree>
    <p:extLst>
      <p:ext uri="{BB962C8B-B14F-4D97-AF65-F5344CB8AC3E}">
        <p14:creationId xmlns:p14="http://schemas.microsoft.com/office/powerpoint/2010/main" val="20487997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Why unity?</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2266607272"/>
      </p:ext>
    </p:extLst>
  </p:cSld>
  <p:clrMapOvr>
    <a:masterClrMapping/>
  </p:clrMapOvr>
  <mc:AlternateContent xmlns:mc="http://schemas.openxmlformats.org/markup-compatibility/2006">
    <mc:Choice xmlns:p14="http://schemas.microsoft.com/office/powerpoint/2010/main" Requires="p14">
      <p:transition spd="slow" p14:dur="1200">
        <p:push dir="u"/>
      </p:transition>
    </mc:Choice>
    <mc:Fallback>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569929" y="429332"/>
            <a:ext cx="10775071" cy="922201"/>
          </a:xfrm>
        </p:spPr>
        <p:txBody>
          <a:bodyPr>
            <a:normAutofit/>
          </a:bodyPr>
          <a:lstStyle/>
          <a:p>
            <a:r>
              <a:rPr lang="en-US" dirty="0"/>
              <a:t>3 factors</a:t>
            </a:r>
          </a:p>
        </p:txBody>
      </p:sp>
      <p:sp>
        <p:nvSpPr>
          <p:cNvPr id="15" name="Título 2">
            <a:extLst>
              <a:ext uri="{FF2B5EF4-FFF2-40B4-BE49-F238E27FC236}">
                <a16:creationId xmlns:a16="http://schemas.microsoft.com/office/drawing/2014/main" id="{D143BCD7-AC3C-D429-7687-0DB21706A414}"/>
              </a:ext>
            </a:extLst>
          </p:cNvPr>
          <p:cNvSpPr txBox="1">
            <a:spLocks/>
          </p:cNvSpPr>
          <p:nvPr/>
        </p:nvSpPr>
        <p:spPr>
          <a:xfrm>
            <a:off x="667897" y="2125975"/>
            <a:ext cx="9664823" cy="2606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marL="342900" indent="-342900">
              <a:buFont typeface="+mj-lt"/>
              <a:buAutoNum type="arabicPeriod"/>
            </a:pPr>
            <a:r>
              <a:rPr lang="en-US" sz="1800" u="sng" dirty="0"/>
              <a:t>Code: </a:t>
            </a:r>
            <a:r>
              <a:rPr lang="en-US" sz="1800" dirty="0"/>
              <a:t>Python, C#, C++, assembly. What is the appropriate level of abstraction. Additionally which tools provide 3D transformations. Collisions, etc..</a:t>
            </a:r>
          </a:p>
          <a:p>
            <a:pPr marL="342900" indent="-342900">
              <a:buFont typeface="+mj-lt"/>
              <a:buAutoNum type="arabicPeriod"/>
            </a:pPr>
            <a:endParaRPr lang="en-US" sz="1800" dirty="0"/>
          </a:p>
          <a:p>
            <a:pPr marL="342900" indent="-342900">
              <a:buFont typeface="+mj-lt"/>
              <a:buAutoNum type="arabicPeriod"/>
            </a:pPr>
            <a:r>
              <a:rPr lang="en-US" sz="1800" u="sng" dirty="0"/>
              <a:t>User interface:</a:t>
            </a:r>
            <a:r>
              <a:rPr lang="en-US" sz="1800" dirty="0"/>
              <a:t> Python is a PIA. Unity and </a:t>
            </a:r>
            <a:r>
              <a:rPr lang="en-US" sz="1800" dirty="0" err="1"/>
              <a:t>WinForm</a:t>
            </a:r>
            <a:r>
              <a:rPr lang="en-US" sz="1800" dirty="0"/>
              <a:t> C# programs are both great at this. </a:t>
            </a:r>
            <a:r>
              <a:rPr lang="en-US" sz="1800" dirty="0" err="1"/>
              <a:t>WinForm</a:t>
            </a:r>
            <a:r>
              <a:rPr lang="en-US" sz="1800" dirty="0"/>
              <a:t> a bit easier.</a:t>
            </a:r>
          </a:p>
          <a:p>
            <a:pPr marL="342900" indent="-342900">
              <a:buFont typeface="+mj-lt"/>
              <a:buAutoNum type="arabicPeriod"/>
            </a:pPr>
            <a:endParaRPr lang="en-US" sz="1800" dirty="0"/>
          </a:p>
          <a:p>
            <a:pPr marL="342900" indent="-342900">
              <a:buFont typeface="+mj-lt"/>
              <a:buAutoNum type="arabicPeriod"/>
            </a:pPr>
            <a:r>
              <a:rPr lang="en-US" sz="1800" u="sng" dirty="0"/>
              <a:t>3D visualization:</a:t>
            </a:r>
            <a:r>
              <a:rPr lang="en-US" sz="1800" dirty="0"/>
              <a:t> Its an amazing tool for this</a:t>
            </a:r>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577860364"/>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Closing points</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206645300"/>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569929" y="429332"/>
            <a:ext cx="10775071" cy="922201"/>
          </a:xfrm>
        </p:spPr>
        <p:txBody>
          <a:bodyPr>
            <a:normAutofit/>
          </a:bodyPr>
          <a:lstStyle/>
          <a:p>
            <a:r>
              <a:rPr lang="en-US" dirty="0"/>
              <a:t>Next up: Debug, document, literature</a:t>
            </a:r>
          </a:p>
        </p:txBody>
      </p:sp>
      <p:pic>
        <p:nvPicPr>
          <p:cNvPr id="3" name="Picture 2">
            <a:extLst>
              <a:ext uri="{FF2B5EF4-FFF2-40B4-BE49-F238E27FC236}">
                <a16:creationId xmlns:a16="http://schemas.microsoft.com/office/drawing/2014/main" id="{87CE78C6-68CA-177D-E033-6D76A59C71DA}"/>
              </a:ext>
            </a:extLst>
          </p:cNvPr>
          <p:cNvPicPr>
            <a:picLocks noChangeAspect="1"/>
          </p:cNvPicPr>
          <p:nvPr/>
        </p:nvPicPr>
        <p:blipFill>
          <a:blip r:embed="rId2"/>
          <a:stretch>
            <a:fillRect/>
          </a:stretch>
        </p:blipFill>
        <p:spPr>
          <a:xfrm>
            <a:off x="584185" y="1048123"/>
            <a:ext cx="10746557" cy="5501417"/>
          </a:xfrm>
          <a:prstGeom prst="rect">
            <a:avLst/>
          </a:prstGeom>
        </p:spPr>
      </p:pic>
    </p:spTree>
    <p:extLst>
      <p:ext uri="{BB962C8B-B14F-4D97-AF65-F5344CB8AC3E}">
        <p14:creationId xmlns:p14="http://schemas.microsoft.com/office/powerpoint/2010/main" val="4266975098"/>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569929" y="429332"/>
            <a:ext cx="10775071" cy="922201"/>
          </a:xfrm>
        </p:spPr>
        <p:txBody>
          <a:bodyPr>
            <a:normAutofit/>
          </a:bodyPr>
          <a:lstStyle/>
          <a:p>
            <a:r>
              <a:rPr lang="en-US" dirty="0"/>
              <a:t>Suggestions</a:t>
            </a:r>
          </a:p>
        </p:txBody>
      </p:sp>
      <p:sp>
        <p:nvSpPr>
          <p:cNvPr id="15" name="Título 2">
            <a:extLst>
              <a:ext uri="{FF2B5EF4-FFF2-40B4-BE49-F238E27FC236}">
                <a16:creationId xmlns:a16="http://schemas.microsoft.com/office/drawing/2014/main" id="{D143BCD7-AC3C-D429-7687-0DB21706A414}"/>
              </a:ext>
            </a:extLst>
          </p:cNvPr>
          <p:cNvSpPr txBox="1">
            <a:spLocks/>
          </p:cNvSpPr>
          <p:nvPr/>
        </p:nvSpPr>
        <p:spPr>
          <a:xfrm>
            <a:off x="887401" y="1343413"/>
            <a:ext cx="9664823" cy="1876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1800" dirty="0"/>
              <a:t>Open to suggestions on new features or things that could be improved. Looking to fill the Trello some more </a:t>
            </a:r>
            <a:r>
              <a:rPr lang="en-US" sz="1800" dirty="0">
                <a:sym typeface="Wingdings" panose="05000000000000000000" pitchFamily="2" charset="2"/>
              </a:rPr>
              <a:t></a:t>
            </a:r>
            <a:endParaRPr lang="en-US" sz="1800" dirty="0"/>
          </a:p>
          <a:p>
            <a:endParaRPr lang="en-US" sz="1800" dirty="0"/>
          </a:p>
          <a:p>
            <a:endParaRPr lang="en-US" sz="1800" dirty="0"/>
          </a:p>
          <a:p>
            <a:endParaRPr lang="en-US" sz="1800" dirty="0"/>
          </a:p>
          <a:p>
            <a:endParaRPr lang="en-US" sz="1800" dirty="0"/>
          </a:p>
        </p:txBody>
      </p:sp>
      <p:pic>
        <p:nvPicPr>
          <p:cNvPr id="3" name="Picture 2">
            <a:extLst>
              <a:ext uri="{FF2B5EF4-FFF2-40B4-BE49-F238E27FC236}">
                <a16:creationId xmlns:a16="http://schemas.microsoft.com/office/drawing/2014/main" id="{31B0D460-2F07-D384-2E9A-AF6627A5CAED}"/>
              </a:ext>
            </a:extLst>
          </p:cNvPr>
          <p:cNvPicPr>
            <a:picLocks noChangeAspect="1"/>
          </p:cNvPicPr>
          <p:nvPr/>
        </p:nvPicPr>
        <p:blipFill>
          <a:blip r:embed="rId2"/>
          <a:stretch>
            <a:fillRect/>
          </a:stretch>
        </p:blipFill>
        <p:spPr>
          <a:xfrm>
            <a:off x="919882" y="2149132"/>
            <a:ext cx="9599863" cy="4523205"/>
          </a:xfrm>
          <a:prstGeom prst="rect">
            <a:avLst/>
          </a:prstGeom>
        </p:spPr>
      </p:pic>
    </p:spTree>
    <p:extLst>
      <p:ext uri="{BB962C8B-B14F-4D97-AF65-F5344CB8AC3E}">
        <p14:creationId xmlns:p14="http://schemas.microsoft.com/office/powerpoint/2010/main" val="2784614767"/>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a:xfrm>
            <a:off x="7751693" y="4719260"/>
            <a:ext cx="4165600" cy="878115"/>
          </a:xfrm>
        </p:spPr>
        <p:txBody>
          <a:bodyPr/>
          <a:lstStyle/>
          <a:p>
            <a:r>
              <a:rPr lang="nl-NL" sz="6600" dirty="0"/>
              <a:t>Bedankt!</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dirty="0"/>
              <a:t>Guillermo Presa</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Geometry definition.</a:t>
            </a:r>
          </a:p>
          <a:p>
            <a:pPr algn="ctr"/>
            <a:r>
              <a:rPr lang="en-US" dirty="0"/>
              <a:t>Discretizing model into lattice structure</a:t>
            </a:r>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558885762"/>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971641" y="715007"/>
            <a:ext cx="10775072" cy="490401"/>
          </a:xfrm>
          <a:prstGeom prst="rect">
            <a:avLst/>
          </a:prstGeom>
        </p:spPr>
        <p:txBody>
          <a:bodyPr/>
          <a:lstStyle>
            <a:lvl1pPr defTabSz="850391">
              <a:tabLst>
                <a:tab pos="1155700" algn="l"/>
              </a:tabLst>
              <a:defRPr sz="2976"/>
            </a:lvl1pPr>
          </a:lstStyle>
          <a:p>
            <a:r>
              <a:rPr lang="en-US" dirty="0"/>
              <a:t>Build geometry definition</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11" name="Imagen 10">
            <a:extLst>
              <a:ext uri="{FF2B5EF4-FFF2-40B4-BE49-F238E27FC236}">
                <a16:creationId xmlns:a16="http://schemas.microsoft.com/office/drawing/2014/main" id="{9925475A-6B10-28C3-7496-96489271D8B5}"/>
              </a:ext>
            </a:extLst>
          </p:cNvPr>
          <p:cNvPicPr>
            <a:picLocks noChangeAspect="1"/>
          </p:cNvPicPr>
          <p:nvPr/>
        </p:nvPicPr>
        <p:blipFill>
          <a:blip r:embed="rId2"/>
          <a:stretch>
            <a:fillRect/>
          </a:stretch>
        </p:blipFill>
        <p:spPr>
          <a:xfrm>
            <a:off x="7160598" y="1364434"/>
            <a:ext cx="4427079" cy="3224553"/>
          </a:xfrm>
          <a:prstGeom prst="rect">
            <a:avLst/>
          </a:prstGeom>
        </p:spPr>
      </p:pic>
      <p:sp>
        <p:nvSpPr>
          <p:cNvPr id="22" name="Título 2">
            <a:extLst>
              <a:ext uri="{FF2B5EF4-FFF2-40B4-BE49-F238E27FC236}">
                <a16:creationId xmlns:a16="http://schemas.microsoft.com/office/drawing/2014/main" id="{50AE30F0-753B-0ABE-1E8B-A7CAA86D8941}"/>
              </a:ext>
            </a:extLst>
          </p:cNvPr>
          <p:cNvSpPr txBox="1">
            <a:spLocks/>
          </p:cNvSpPr>
          <p:nvPr/>
        </p:nvSpPr>
        <p:spPr>
          <a:xfrm>
            <a:off x="765901" y="2683670"/>
            <a:ext cx="4568826" cy="2797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2000" dirty="0"/>
              <a:t>Import geometry from different sources: </a:t>
            </a:r>
          </a:p>
          <a:p>
            <a:endParaRPr lang="en-US" sz="2000" dirty="0"/>
          </a:p>
          <a:p>
            <a:pPr marL="342900" indent="-342900">
              <a:buFont typeface="Arial" panose="020B0604020202020204" pitchFamily="34" charset="0"/>
              <a:buChar char="•"/>
            </a:pPr>
            <a:r>
              <a:rPr lang="en-US" sz="2000" dirty="0"/>
              <a:t>STL/ 3D model route</a:t>
            </a:r>
          </a:p>
          <a:p>
            <a:pPr marL="342900" indent="-342900">
              <a:buFont typeface="Arial" panose="020B0604020202020204" pitchFamily="34" charset="0"/>
              <a:buChar char="•"/>
            </a:pPr>
            <a:r>
              <a:rPr lang="en-US" sz="2000" dirty="0"/>
              <a:t>Space time top-opt route </a:t>
            </a:r>
            <a:endParaRPr lang="en-US" sz="1800" dirty="0"/>
          </a:p>
        </p:txBody>
      </p:sp>
      <p:cxnSp>
        <p:nvCxnSpPr>
          <p:cNvPr id="7" name="Straight Arrow Connector 16">
            <a:extLst>
              <a:ext uri="{FF2B5EF4-FFF2-40B4-BE49-F238E27FC236}">
                <a16:creationId xmlns:a16="http://schemas.microsoft.com/office/drawing/2014/main" id="{2A5C992A-1639-FB3A-74D9-2A5B6C60F3C5}"/>
              </a:ext>
            </a:extLst>
          </p:cNvPr>
          <p:cNvCxnSpPr>
            <a:cxnSpLocks/>
            <a:endCxn id="11" idx="1"/>
          </p:cNvCxnSpPr>
          <p:nvPr/>
        </p:nvCxnSpPr>
        <p:spPr>
          <a:xfrm flipV="1">
            <a:off x="3863326" y="2976711"/>
            <a:ext cx="3297272" cy="374398"/>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1" name="Straight Arrow Connector 16">
            <a:extLst>
              <a:ext uri="{FF2B5EF4-FFF2-40B4-BE49-F238E27FC236}">
                <a16:creationId xmlns:a16="http://schemas.microsoft.com/office/drawing/2014/main" id="{48D534A2-0409-3940-2619-170AAF45F9E0}"/>
              </a:ext>
            </a:extLst>
          </p:cNvPr>
          <p:cNvCxnSpPr>
            <a:cxnSpLocks/>
          </p:cNvCxnSpPr>
          <p:nvPr/>
        </p:nvCxnSpPr>
        <p:spPr>
          <a:xfrm>
            <a:off x="3916659" y="3681053"/>
            <a:ext cx="3305776" cy="401362"/>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5105800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971641" y="715007"/>
            <a:ext cx="10775072" cy="490401"/>
          </a:xfrm>
          <a:prstGeom prst="rect">
            <a:avLst/>
          </a:prstGeom>
        </p:spPr>
        <p:txBody>
          <a:bodyPr/>
          <a:lstStyle>
            <a:lvl1pPr defTabSz="850391">
              <a:tabLst>
                <a:tab pos="1155700" algn="l"/>
              </a:tabLst>
              <a:defRPr sz="2976"/>
            </a:lvl1pPr>
          </a:lstStyle>
          <a:p>
            <a:r>
              <a:rPr lang="en-US" dirty="0"/>
              <a:t>STL discretization. The easy way</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1026" name="Picture 2" descr="Chitubox | 3DD Digital Fabrication เครื่องพิมพ์3มิติ สแกนเนอร์ เลเซอร์">
            <a:extLst>
              <a:ext uri="{FF2B5EF4-FFF2-40B4-BE49-F238E27FC236}">
                <a16:creationId xmlns:a16="http://schemas.microsoft.com/office/drawing/2014/main" id="{C0A910C3-0051-47E9-9E01-939D36D517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234" y="2336242"/>
            <a:ext cx="1988736" cy="198873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A523BB0-A808-4A68-B8BB-7B7EA1E69EE5}"/>
              </a:ext>
            </a:extLst>
          </p:cNvPr>
          <p:cNvPicPr>
            <a:picLocks noChangeAspect="1"/>
          </p:cNvPicPr>
          <p:nvPr/>
        </p:nvPicPr>
        <p:blipFill>
          <a:blip r:embed="rId3"/>
          <a:stretch>
            <a:fillRect/>
          </a:stretch>
        </p:blipFill>
        <p:spPr>
          <a:xfrm>
            <a:off x="3747699" y="2152165"/>
            <a:ext cx="3899030" cy="1988736"/>
          </a:xfrm>
          <a:prstGeom prst="rect">
            <a:avLst/>
          </a:prstGeom>
        </p:spPr>
      </p:pic>
      <p:pic>
        <p:nvPicPr>
          <p:cNvPr id="12" name="Imagen 11">
            <a:extLst>
              <a:ext uri="{FF2B5EF4-FFF2-40B4-BE49-F238E27FC236}">
                <a16:creationId xmlns:a16="http://schemas.microsoft.com/office/drawing/2014/main" id="{770F267D-227A-4445-8722-3DA1B1ED6B69}"/>
              </a:ext>
            </a:extLst>
          </p:cNvPr>
          <p:cNvPicPr>
            <a:picLocks noChangeAspect="1"/>
          </p:cNvPicPr>
          <p:nvPr/>
        </p:nvPicPr>
        <p:blipFill rotWithShape="1">
          <a:blip r:embed="rId4"/>
          <a:srcRect l="11198" t="6063" r="3508" b="7163"/>
          <a:stretch/>
        </p:blipFill>
        <p:spPr>
          <a:xfrm>
            <a:off x="8691824" y="2016107"/>
            <a:ext cx="3510502" cy="2260851"/>
          </a:xfrm>
          <a:prstGeom prst="rect">
            <a:avLst/>
          </a:prstGeom>
        </p:spPr>
      </p:pic>
      <p:sp>
        <p:nvSpPr>
          <p:cNvPr id="15" name="CuadroTexto 14">
            <a:extLst>
              <a:ext uri="{FF2B5EF4-FFF2-40B4-BE49-F238E27FC236}">
                <a16:creationId xmlns:a16="http://schemas.microsoft.com/office/drawing/2014/main" id="{B8FE022D-B87B-497A-8706-4BBB045D021E}"/>
              </a:ext>
            </a:extLst>
          </p:cNvPr>
          <p:cNvSpPr txBox="1"/>
          <p:nvPr/>
        </p:nvSpPr>
        <p:spPr>
          <a:xfrm>
            <a:off x="119492" y="4521758"/>
            <a:ext cx="31361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Slice STL in a DLP slicer.</a:t>
            </a:r>
          </a:p>
        </p:txBody>
      </p:sp>
      <p:sp>
        <p:nvSpPr>
          <p:cNvPr id="20" name="CuadroTexto 19">
            <a:extLst>
              <a:ext uri="{FF2B5EF4-FFF2-40B4-BE49-F238E27FC236}">
                <a16:creationId xmlns:a16="http://schemas.microsoft.com/office/drawing/2014/main" id="{0870D925-83B9-4C48-991B-9879DD9E1F08}"/>
              </a:ext>
            </a:extLst>
          </p:cNvPr>
          <p:cNvSpPr txBox="1"/>
          <p:nvPr/>
        </p:nvSpPr>
        <p:spPr>
          <a:xfrm>
            <a:off x="3999831" y="4521758"/>
            <a:ext cx="313617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Model converted to collection of masks. </a:t>
            </a:r>
            <a:endParaRPr lang="en-US" dirty="0"/>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Pixel = voxel</a:t>
            </a:r>
          </a:p>
          <a:p>
            <a:pPr marL="0" marR="0" indent="0" algn="ctr" defTabSz="914400" rtl="0" fontAlgn="auto" latinLnBrk="0" hangingPunct="0">
              <a:lnSpc>
                <a:spcPct val="100000"/>
              </a:lnSpc>
              <a:spcBef>
                <a:spcPts val="0"/>
              </a:spcBef>
              <a:spcAft>
                <a:spcPts val="0"/>
              </a:spcAft>
              <a:buClrTx/>
              <a:buSzTx/>
              <a:buFontTx/>
              <a:buNone/>
              <a:tabLst/>
            </a:pPr>
            <a:r>
              <a:rPr lang="en-US" dirty="0"/>
              <a:t>Image =   layer</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1" name="CuadroTexto 20">
            <a:extLst>
              <a:ext uri="{FF2B5EF4-FFF2-40B4-BE49-F238E27FC236}">
                <a16:creationId xmlns:a16="http://schemas.microsoft.com/office/drawing/2014/main" id="{06214B25-D49E-465F-8121-3070E774CE34}"/>
              </a:ext>
            </a:extLst>
          </p:cNvPr>
          <p:cNvSpPr txBox="1"/>
          <p:nvPr/>
        </p:nvSpPr>
        <p:spPr>
          <a:xfrm>
            <a:off x="8812311" y="4553578"/>
            <a:ext cx="313617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Unity reads the image collection and parses into a proprietary format</a:t>
            </a:r>
          </a:p>
          <a:p>
            <a:pPr marL="0" marR="0" indent="0" algn="l" defTabSz="914400" rtl="0" fontAlgn="auto" latinLnBrk="0" hangingPunct="0">
              <a:lnSpc>
                <a:spcPct val="100000"/>
              </a:lnSpc>
              <a:spcBef>
                <a:spcPts val="0"/>
              </a:spcBef>
              <a:spcAft>
                <a:spcPts val="0"/>
              </a:spcAft>
              <a:buClrTx/>
              <a:buSzTx/>
              <a:buFontTx/>
              <a:buNone/>
              <a:tabLst/>
            </a:pPr>
            <a:r>
              <a:rPr lang="en-US" dirty="0">
                <a:highlight>
                  <a:srgbClr val="FFFF00"/>
                </a:highlight>
              </a:rPr>
              <a:t>(</a:t>
            </a:r>
            <a:r>
              <a:rPr lang="en-US" dirty="0" err="1">
                <a:highlight>
                  <a:srgbClr val="FFFF00"/>
                </a:highlight>
              </a:rPr>
              <a:t>json</a:t>
            </a:r>
            <a:r>
              <a:rPr lang="en-US" dirty="0">
                <a:highlight>
                  <a:srgbClr val="FFFF00"/>
                </a:highlight>
              </a:rPr>
              <a:t> collection of objects)</a:t>
            </a:r>
            <a:endParaRPr kumimoji="0" lang="en-US" sz="1800" b="0" i="0" u="none" strike="noStrike" cap="none" spc="0" normalizeH="0" baseline="0" dirty="0">
              <a:ln>
                <a:noFill/>
              </a:ln>
              <a:solidFill>
                <a:srgbClr val="000000"/>
              </a:solidFill>
              <a:effectLst/>
              <a:highlight>
                <a:srgbClr val="FFFF00"/>
              </a:highlight>
              <a:uFillTx/>
              <a:latin typeface="Arial"/>
              <a:ea typeface="Arial"/>
              <a:cs typeface="Arial"/>
              <a:sym typeface="Arial"/>
            </a:endParaRPr>
          </a:p>
        </p:txBody>
      </p:sp>
      <p:pic>
        <p:nvPicPr>
          <p:cNvPr id="3" name="Imagen 2">
            <a:extLst>
              <a:ext uri="{FF2B5EF4-FFF2-40B4-BE49-F238E27FC236}">
                <a16:creationId xmlns:a16="http://schemas.microsoft.com/office/drawing/2014/main" id="{C9A6E934-0778-4592-B284-ECE20C248709}"/>
              </a:ext>
            </a:extLst>
          </p:cNvPr>
          <p:cNvPicPr>
            <a:picLocks noChangeAspect="1"/>
          </p:cNvPicPr>
          <p:nvPr/>
        </p:nvPicPr>
        <p:blipFill rotWithShape="1">
          <a:blip r:embed="rId5"/>
          <a:srcRect l="4684" t="9509" b="8816"/>
          <a:stretch/>
        </p:blipFill>
        <p:spPr>
          <a:xfrm>
            <a:off x="4876800" y="1641037"/>
            <a:ext cx="1823190" cy="485481"/>
          </a:xfrm>
          <a:prstGeom prst="rect">
            <a:avLst/>
          </a:prstGeom>
        </p:spPr>
      </p:pic>
      <p:pic>
        <p:nvPicPr>
          <p:cNvPr id="13" name="Picture 12">
            <a:extLst>
              <a:ext uri="{FF2B5EF4-FFF2-40B4-BE49-F238E27FC236}">
                <a16:creationId xmlns:a16="http://schemas.microsoft.com/office/drawing/2014/main" id="{78C9F888-820D-07F4-3853-F3FC64ADE635}"/>
              </a:ext>
            </a:extLst>
          </p:cNvPr>
          <p:cNvPicPr>
            <a:picLocks noChangeAspect="1"/>
          </p:cNvPicPr>
          <p:nvPr/>
        </p:nvPicPr>
        <p:blipFill>
          <a:blip r:embed="rId6"/>
          <a:stretch>
            <a:fillRect/>
          </a:stretch>
        </p:blipFill>
        <p:spPr>
          <a:xfrm>
            <a:off x="9455574" y="210452"/>
            <a:ext cx="2368816" cy="1529035"/>
          </a:xfrm>
          <a:prstGeom prst="rect">
            <a:avLst/>
          </a:prstGeom>
        </p:spPr>
      </p:pic>
    </p:spTree>
    <p:extLst>
      <p:ext uri="{BB962C8B-B14F-4D97-AF65-F5344CB8AC3E}">
        <p14:creationId xmlns:p14="http://schemas.microsoft.com/office/powerpoint/2010/main" val="267689103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971641" y="715007"/>
            <a:ext cx="10775072" cy="490401"/>
          </a:xfrm>
          <a:prstGeom prst="rect">
            <a:avLst/>
          </a:prstGeom>
        </p:spPr>
        <p:txBody>
          <a:bodyPr/>
          <a:lstStyle>
            <a:lvl1pPr defTabSz="850391">
              <a:tabLst>
                <a:tab pos="1155700" algn="l"/>
              </a:tabLst>
              <a:defRPr sz="2976"/>
            </a:lvl1pPr>
          </a:lstStyle>
          <a:p>
            <a:r>
              <a:rPr lang="en-US" dirty="0"/>
              <a:t>Space time topology optimization [WIP]</a:t>
            </a:r>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6" name="Picture 5">
            <a:extLst>
              <a:ext uri="{FF2B5EF4-FFF2-40B4-BE49-F238E27FC236}">
                <a16:creationId xmlns:a16="http://schemas.microsoft.com/office/drawing/2014/main" id="{2D591A32-20BB-336E-6880-6DD4390BA33C}"/>
              </a:ext>
            </a:extLst>
          </p:cNvPr>
          <p:cNvPicPr>
            <a:picLocks noChangeAspect="1"/>
          </p:cNvPicPr>
          <p:nvPr/>
        </p:nvPicPr>
        <p:blipFill>
          <a:blip r:embed="rId2"/>
          <a:stretch>
            <a:fillRect/>
          </a:stretch>
        </p:blipFill>
        <p:spPr>
          <a:xfrm>
            <a:off x="1676400" y="1386029"/>
            <a:ext cx="8945716" cy="1492048"/>
          </a:xfrm>
          <a:prstGeom prst="rect">
            <a:avLst/>
          </a:prstGeom>
        </p:spPr>
      </p:pic>
      <p:pic>
        <p:nvPicPr>
          <p:cNvPr id="14" name="Picture 13">
            <a:extLst>
              <a:ext uri="{FF2B5EF4-FFF2-40B4-BE49-F238E27FC236}">
                <a16:creationId xmlns:a16="http://schemas.microsoft.com/office/drawing/2014/main" id="{55A2FFCB-BE1B-F4A3-9999-F719E5E58853}"/>
              </a:ext>
            </a:extLst>
          </p:cNvPr>
          <p:cNvPicPr>
            <a:picLocks noChangeAspect="1"/>
          </p:cNvPicPr>
          <p:nvPr/>
        </p:nvPicPr>
        <p:blipFill>
          <a:blip r:embed="rId3"/>
          <a:stretch>
            <a:fillRect/>
          </a:stretch>
        </p:blipFill>
        <p:spPr>
          <a:xfrm>
            <a:off x="488867" y="3048712"/>
            <a:ext cx="3170195" cy="1668925"/>
          </a:xfrm>
          <a:prstGeom prst="rect">
            <a:avLst/>
          </a:prstGeom>
        </p:spPr>
      </p:pic>
      <p:pic>
        <p:nvPicPr>
          <p:cNvPr id="17" name="Picture 16">
            <a:extLst>
              <a:ext uri="{FF2B5EF4-FFF2-40B4-BE49-F238E27FC236}">
                <a16:creationId xmlns:a16="http://schemas.microsoft.com/office/drawing/2014/main" id="{DA642E17-BE91-7645-D572-3A9DDEBC8420}"/>
              </a:ext>
            </a:extLst>
          </p:cNvPr>
          <p:cNvPicPr>
            <a:picLocks noChangeAspect="1"/>
          </p:cNvPicPr>
          <p:nvPr/>
        </p:nvPicPr>
        <p:blipFill>
          <a:blip r:embed="rId4"/>
          <a:stretch>
            <a:fillRect/>
          </a:stretch>
        </p:blipFill>
        <p:spPr>
          <a:xfrm>
            <a:off x="8656961" y="3403056"/>
            <a:ext cx="2904721" cy="960238"/>
          </a:xfrm>
          <a:prstGeom prst="rect">
            <a:avLst/>
          </a:prstGeom>
        </p:spPr>
      </p:pic>
      <p:sp>
        <p:nvSpPr>
          <p:cNvPr id="24" name="CuadroTexto 20">
            <a:extLst>
              <a:ext uri="{FF2B5EF4-FFF2-40B4-BE49-F238E27FC236}">
                <a16:creationId xmlns:a16="http://schemas.microsoft.com/office/drawing/2014/main" id="{488BB70A-4A97-34FA-7ECF-4A5D35CB70C0}"/>
              </a:ext>
            </a:extLst>
          </p:cNvPr>
          <p:cNvSpPr txBox="1"/>
          <p:nvPr/>
        </p:nvSpPr>
        <p:spPr>
          <a:xfrm>
            <a:off x="3523488" y="4773034"/>
            <a:ext cx="615086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Arial"/>
                <a:ea typeface="Arial"/>
                <a:cs typeface="Arial"/>
                <a:sym typeface="Arial"/>
              </a:rPr>
              <a:t>Can also be converted into a</a:t>
            </a:r>
          </a:p>
          <a:p>
            <a:pPr marL="0" marR="0" indent="0" algn="l" defTabSz="914400" rtl="0" fontAlgn="auto" latinLnBrk="0" hangingPunct="0">
              <a:lnSpc>
                <a:spcPct val="100000"/>
              </a:lnSpc>
              <a:spcBef>
                <a:spcPts val="0"/>
              </a:spcBef>
              <a:spcAft>
                <a:spcPts val="0"/>
              </a:spcAft>
              <a:buClrTx/>
              <a:buSzTx/>
              <a:buFontTx/>
              <a:buNone/>
              <a:tabLst/>
            </a:pPr>
            <a:r>
              <a:rPr lang="en-US" dirty="0">
                <a:highlight>
                  <a:srgbClr val="FFFF00"/>
                </a:highlight>
              </a:rPr>
              <a:t>(</a:t>
            </a:r>
            <a:r>
              <a:rPr lang="en-US" dirty="0" err="1">
                <a:highlight>
                  <a:srgbClr val="FFFF00"/>
                </a:highlight>
              </a:rPr>
              <a:t>json</a:t>
            </a:r>
            <a:r>
              <a:rPr lang="en-US" dirty="0">
                <a:highlight>
                  <a:srgbClr val="FFFF00"/>
                </a:highlight>
              </a:rPr>
              <a:t> collection of objects) </a:t>
            </a:r>
          </a:p>
          <a:p>
            <a:pPr marL="0" marR="0" indent="0" algn="l" defTabSz="914400" rtl="0" fontAlgn="auto" latinLnBrk="0" hangingPunct="0">
              <a:lnSpc>
                <a:spcPct val="100000"/>
              </a:lnSpc>
              <a:spcBef>
                <a:spcPts val="0"/>
              </a:spcBef>
              <a:spcAft>
                <a:spcPts val="0"/>
              </a:spcAft>
              <a:buClrTx/>
              <a:buSzTx/>
              <a:buFontTx/>
              <a:buNone/>
              <a:tabLst/>
            </a:pPr>
            <a:r>
              <a:rPr lang="en-US" dirty="0"/>
              <a:t>where each object now gets a timestep according to the time field</a:t>
            </a: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66355063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3" name="Title 2">
            <a:extLst>
              <a:ext uri="{FF2B5EF4-FFF2-40B4-BE49-F238E27FC236}">
                <a16:creationId xmlns:a16="http://schemas.microsoft.com/office/drawing/2014/main" id="{BC1996A0-C762-38F0-031C-572A7AD006EF}"/>
              </a:ext>
            </a:extLst>
          </p:cNvPr>
          <p:cNvSpPr>
            <a:spLocks noGrp="1"/>
          </p:cNvSpPr>
          <p:nvPr>
            <p:ph type="title"/>
          </p:nvPr>
        </p:nvSpPr>
        <p:spPr/>
        <p:txBody>
          <a:bodyPr/>
          <a:lstStyle/>
          <a:p>
            <a:endParaRPr lang="en-US"/>
          </a:p>
        </p:txBody>
      </p:sp>
      <p:pic>
        <p:nvPicPr>
          <p:cNvPr id="10" name="LatticeAssembly - RoboticEnvironment - Windows, Mac, Linux - Unity 2021.2.5f1 Personal_ _DX11_ 2022-03-09 18-09-52">
            <a:hlinkClick r:id="" action="ppaction://media"/>
            <a:extLst>
              <a:ext uri="{FF2B5EF4-FFF2-40B4-BE49-F238E27FC236}">
                <a16:creationId xmlns:a16="http://schemas.microsoft.com/office/drawing/2014/main" id="{E812D5A2-85C4-0E39-B73B-11A8B8EF65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3220241" cy="6858000"/>
          </a:xfrm>
          <a:prstGeom prst="rect">
            <a:avLst/>
          </a:prstGeom>
        </p:spPr>
      </p:pic>
      <p:sp>
        <p:nvSpPr>
          <p:cNvPr id="6" name="Título 2">
            <a:extLst>
              <a:ext uri="{FF2B5EF4-FFF2-40B4-BE49-F238E27FC236}">
                <a16:creationId xmlns:a16="http://schemas.microsoft.com/office/drawing/2014/main" id="{0601EF8B-366C-F208-ACB8-E4E0F72EB409}"/>
              </a:ext>
            </a:extLst>
          </p:cNvPr>
          <p:cNvSpPr txBox="1">
            <a:spLocks/>
          </p:cNvSpPr>
          <p:nvPr/>
        </p:nvSpPr>
        <p:spPr>
          <a:xfrm>
            <a:off x="1908535" y="770799"/>
            <a:ext cx="10775071" cy="92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sz="3600" dirty="0"/>
              <a:t>Lattices have an order</a:t>
            </a:r>
          </a:p>
        </p:txBody>
      </p:sp>
    </p:spTree>
    <p:extLst>
      <p:ext uri="{BB962C8B-B14F-4D97-AF65-F5344CB8AC3E}">
        <p14:creationId xmlns:p14="http://schemas.microsoft.com/office/powerpoint/2010/main" val="862718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12" name="Título 2">
            <a:extLst>
              <a:ext uri="{FF2B5EF4-FFF2-40B4-BE49-F238E27FC236}">
                <a16:creationId xmlns:a16="http://schemas.microsoft.com/office/drawing/2014/main" id="{C0E6B00F-4489-4BA1-9908-E4A120834B57}"/>
              </a:ext>
            </a:extLst>
          </p:cNvPr>
          <p:cNvSpPr>
            <a:spLocks noGrp="1"/>
          </p:cNvSpPr>
          <p:nvPr>
            <p:ph type="title"/>
          </p:nvPr>
        </p:nvSpPr>
        <p:spPr>
          <a:xfrm>
            <a:off x="633429" y="234543"/>
            <a:ext cx="10775071" cy="490401"/>
          </a:xfrm>
        </p:spPr>
        <p:txBody>
          <a:bodyPr>
            <a:normAutofit/>
          </a:bodyPr>
          <a:lstStyle/>
          <a:p>
            <a:r>
              <a:rPr lang="en-US" dirty="0"/>
              <a:t>Object saver</a:t>
            </a:r>
          </a:p>
        </p:txBody>
      </p:sp>
      <p:pic>
        <p:nvPicPr>
          <p:cNvPr id="4" name="Picture 3">
            <a:extLst>
              <a:ext uri="{FF2B5EF4-FFF2-40B4-BE49-F238E27FC236}">
                <a16:creationId xmlns:a16="http://schemas.microsoft.com/office/drawing/2014/main" id="{9196A3ED-9305-058D-F640-D704FCF0C38A}"/>
              </a:ext>
            </a:extLst>
          </p:cNvPr>
          <p:cNvPicPr>
            <a:picLocks noChangeAspect="1"/>
          </p:cNvPicPr>
          <p:nvPr/>
        </p:nvPicPr>
        <p:blipFill>
          <a:blip r:embed="rId2"/>
          <a:stretch>
            <a:fillRect/>
          </a:stretch>
        </p:blipFill>
        <p:spPr>
          <a:xfrm>
            <a:off x="7204551" y="2591426"/>
            <a:ext cx="4067427" cy="3032662"/>
          </a:xfrm>
          <a:prstGeom prst="rect">
            <a:avLst/>
          </a:prstGeom>
        </p:spPr>
      </p:pic>
      <p:pic>
        <p:nvPicPr>
          <p:cNvPr id="8" name="Picture 7">
            <a:extLst>
              <a:ext uri="{FF2B5EF4-FFF2-40B4-BE49-F238E27FC236}">
                <a16:creationId xmlns:a16="http://schemas.microsoft.com/office/drawing/2014/main" id="{5131A3CC-B585-E0D1-1E6E-B11CDA76B295}"/>
              </a:ext>
            </a:extLst>
          </p:cNvPr>
          <p:cNvPicPr>
            <a:picLocks noChangeAspect="1"/>
          </p:cNvPicPr>
          <p:nvPr/>
        </p:nvPicPr>
        <p:blipFill>
          <a:blip r:embed="rId3"/>
          <a:stretch>
            <a:fillRect/>
          </a:stretch>
        </p:blipFill>
        <p:spPr>
          <a:xfrm>
            <a:off x="1199322" y="1346986"/>
            <a:ext cx="3238781" cy="4077053"/>
          </a:xfrm>
          <a:prstGeom prst="rect">
            <a:avLst/>
          </a:prstGeom>
        </p:spPr>
      </p:pic>
      <p:sp>
        <p:nvSpPr>
          <p:cNvPr id="9" name="Rectangle 8">
            <a:extLst>
              <a:ext uri="{FF2B5EF4-FFF2-40B4-BE49-F238E27FC236}">
                <a16:creationId xmlns:a16="http://schemas.microsoft.com/office/drawing/2014/main" id="{6246F0E6-5DB7-6F2B-9DE9-ABFFD53A8988}"/>
              </a:ext>
            </a:extLst>
          </p:cNvPr>
          <p:cNvSpPr/>
          <p:nvPr/>
        </p:nvSpPr>
        <p:spPr>
          <a:xfrm>
            <a:off x="1062800" y="4402619"/>
            <a:ext cx="3485321" cy="424069"/>
          </a:xfrm>
          <a:prstGeom prst="rect">
            <a:avLst/>
          </a:prstGeom>
          <a:solidFill>
            <a:srgbClr val="000000">
              <a:alpha val="20000"/>
            </a:srgbClr>
          </a:solidFill>
          <a:ln w="762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23" name="Straight Arrow Connector 16">
            <a:extLst>
              <a:ext uri="{FF2B5EF4-FFF2-40B4-BE49-F238E27FC236}">
                <a16:creationId xmlns:a16="http://schemas.microsoft.com/office/drawing/2014/main" id="{EA25D152-9C21-71B3-2A60-E441A2189719}"/>
              </a:ext>
            </a:extLst>
          </p:cNvPr>
          <p:cNvCxnSpPr>
            <a:cxnSpLocks/>
            <a:stCxn id="9" idx="3"/>
          </p:cNvCxnSpPr>
          <p:nvPr/>
        </p:nvCxnSpPr>
        <p:spPr>
          <a:xfrm flipV="1">
            <a:off x="4548121" y="4342983"/>
            <a:ext cx="2822716" cy="271671"/>
          </a:xfrm>
          <a:prstGeom prst="straightConnector1">
            <a:avLst/>
          </a:prstGeom>
          <a:noFill/>
          <a:ln w="762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5490234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 name="Tijdelijke aanduiding voor tekst 18"/>
          <p:cNvSpPr>
            <a:spLocks noGrp="1"/>
          </p:cNvSpPr>
          <p:nvPr>
            <p:ph type="body" idx="22"/>
          </p:nvPr>
        </p:nvSpPr>
        <p:spPr>
          <a:xfrm>
            <a:off x="698500" y="2056661"/>
            <a:ext cx="10137912" cy="13723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US" dirty="0"/>
              <a:t>Variable lattice density</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Tree>
    <p:extLst>
      <p:ext uri="{BB962C8B-B14F-4D97-AF65-F5344CB8AC3E}">
        <p14:creationId xmlns:p14="http://schemas.microsoft.com/office/powerpoint/2010/main" val="377447802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211028-TU Delft_Template_16X9_NL_V4.2 no instr+anim  -  Alleen-lezen" id="{6E8E9917-EA90-AE48-A4D8-5EB517FAB99B}" vid="{175A466C-86BA-8C43-B439-68D77508581F}"/>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2EC280-D4BD-4A1A-ADA5-612003BA70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7E667A7-FD84-49EE-AB32-A7E9B7A236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7F544C-4EA6-42D2-B10E-804023A44C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Basic stramien Powerpoint (compact)</Template>
  <TotalTime>6834</TotalTime>
  <Words>622</Words>
  <Application>Microsoft Office PowerPoint</Application>
  <PresentationFormat>Widescreen</PresentationFormat>
  <Paragraphs>137</Paragraphs>
  <Slides>27</Slides>
  <Notes>1</Notes>
  <HiddenSlides>2</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Helvetica</vt:lpstr>
      <vt:lpstr>Open Sans</vt:lpstr>
      <vt:lpstr>Open Sans Bold</vt:lpstr>
      <vt:lpstr>Roboto Slab Regular Regular</vt:lpstr>
      <vt:lpstr>Segoe UI</vt:lpstr>
      <vt:lpstr>Segoe UI Light</vt:lpstr>
      <vt:lpstr>Wingdings</vt:lpstr>
      <vt:lpstr>TU Delft</vt:lpstr>
      <vt:lpstr>PowerPoint Presentation</vt:lpstr>
      <vt:lpstr>PowerPoint Presentation</vt:lpstr>
      <vt:lpstr>PowerPoint Presentation</vt:lpstr>
      <vt:lpstr>Build geometry definition</vt:lpstr>
      <vt:lpstr>STL discretization. The easy way</vt:lpstr>
      <vt:lpstr>Space time topology optimization [WIP]</vt:lpstr>
      <vt:lpstr>PowerPoint Presentation</vt:lpstr>
      <vt:lpstr>Object saver</vt:lpstr>
      <vt:lpstr>PowerPoint Presentation</vt:lpstr>
      <vt:lpstr>Variable lattice density</vt:lpstr>
      <vt:lpstr>Variable lattice density</vt:lpstr>
      <vt:lpstr>Multi lattice density</vt:lpstr>
      <vt:lpstr>PowerPoint Presentation</vt:lpstr>
      <vt:lpstr>What is a lattice?</vt:lpstr>
      <vt:lpstr>PowerPoint Presentation</vt:lpstr>
      <vt:lpstr>PowerPoint Presentation</vt:lpstr>
      <vt:lpstr>Path finding</vt:lpstr>
      <vt:lpstr>PowerPoint Presentation</vt:lpstr>
      <vt:lpstr>PowerPoint Presentation</vt:lpstr>
      <vt:lpstr>PowerPoint Presentation</vt:lpstr>
      <vt:lpstr>PowerPoint Presentation</vt:lpstr>
      <vt:lpstr>PowerPoint Presentation</vt:lpstr>
      <vt:lpstr>3 factors</vt:lpstr>
      <vt:lpstr>PowerPoint Presentation</vt:lpstr>
      <vt:lpstr>Next up: Debug, document, literature</vt:lpstr>
      <vt:lpstr>Suggestions</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Guille Presa Magriña</dc:creator>
  <cp:lastModifiedBy>Guille Presa Magriña</cp:lastModifiedBy>
  <cp:revision>193</cp:revision>
  <dcterms:created xsi:type="dcterms:W3CDTF">2022-02-21T14:55:10Z</dcterms:created>
  <dcterms:modified xsi:type="dcterms:W3CDTF">2022-05-30T22:19:59Z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